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321" r:id="rId3"/>
    <p:sldId id="260" r:id="rId4"/>
    <p:sldId id="261" r:id="rId5"/>
    <p:sldId id="263" r:id="rId6"/>
    <p:sldId id="264" r:id="rId7"/>
    <p:sldId id="265" r:id="rId8"/>
    <p:sldId id="309" r:id="rId9"/>
    <p:sldId id="310" r:id="rId10"/>
    <p:sldId id="257" r:id="rId11"/>
    <p:sldId id="268" r:id="rId12"/>
    <p:sldId id="258" r:id="rId13"/>
    <p:sldId id="315" r:id="rId14"/>
    <p:sldId id="274" r:id="rId15"/>
    <p:sldId id="276" r:id="rId16"/>
    <p:sldId id="277" r:id="rId17"/>
    <p:sldId id="278" r:id="rId18"/>
    <p:sldId id="350" r:id="rId19"/>
    <p:sldId id="365" r:id="rId20"/>
    <p:sldId id="367" r:id="rId21"/>
    <p:sldId id="371" r:id="rId22"/>
    <p:sldId id="369" r:id="rId23"/>
    <p:sldId id="287" r:id="rId24"/>
    <p:sldId id="288" r:id="rId25"/>
    <p:sldId id="289" r:id="rId26"/>
    <p:sldId id="292" r:id="rId27"/>
    <p:sldId id="357" r:id="rId28"/>
    <p:sldId id="358" r:id="rId29"/>
    <p:sldId id="360" r:id="rId30"/>
    <p:sldId id="353" r:id="rId31"/>
    <p:sldId id="354" r:id="rId32"/>
    <p:sldId id="355" r:id="rId33"/>
    <p:sldId id="356" r:id="rId34"/>
    <p:sldId id="361" r:id="rId35"/>
    <p:sldId id="362" r:id="rId36"/>
    <p:sldId id="364" r:id="rId37"/>
    <p:sldId id="363" r:id="rId38"/>
    <p:sldId id="372" r:id="rId39"/>
    <p:sldId id="335" r:id="rId40"/>
    <p:sldId id="349" r:id="rId41"/>
    <p:sldId id="351" r:id="rId42"/>
    <p:sldId id="352" r:id="rId43"/>
    <p:sldId id="327" r:id="rId44"/>
    <p:sldId id="341" r:id="rId45"/>
    <p:sldId id="336" r:id="rId46"/>
    <p:sldId id="337" r:id="rId47"/>
    <p:sldId id="338" r:id="rId48"/>
    <p:sldId id="339" r:id="rId49"/>
    <p:sldId id="342" r:id="rId50"/>
    <p:sldId id="343" r:id="rId51"/>
    <p:sldId id="344" r:id="rId52"/>
    <p:sldId id="345" r:id="rId53"/>
    <p:sldId id="346" r:id="rId54"/>
    <p:sldId id="347" r:id="rId55"/>
    <p:sldId id="366" r:id="rId56"/>
    <p:sldId id="376" r:id="rId57"/>
    <p:sldId id="373" r:id="rId58"/>
    <p:sldId id="374" r:id="rId59"/>
    <p:sldId id="375"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6" d="100"/>
          <a:sy n="76" d="100"/>
        </p:scale>
        <p:origin x="38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72EF84E-6794-41B7-B74E-56B70B4FB969}" type="slidenum">
              <a:rPr lang="en-US" altLang="en-US"/>
              <a:pPr/>
              <a:t>‹#›</a:t>
            </a:fld>
            <a:endParaRPr lang="en-US" altLang="en-US"/>
          </a:p>
        </p:txBody>
      </p:sp>
    </p:spTree>
    <p:extLst>
      <p:ext uri="{BB962C8B-B14F-4D97-AF65-F5344CB8AC3E}">
        <p14:creationId xmlns:p14="http://schemas.microsoft.com/office/powerpoint/2010/main" val="4244966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23249CD-0A20-44A1-B357-185D5DB79DAF}" type="slidenum">
              <a:rPr lang="en-US" altLang="en-US"/>
              <a:pPr/>
              <a:t>‹#›</a:t>
            </a:fld>
            <a:endParaRPr lang="en-US" altLang="en-US"/>
          </a:p>
        </p:txBody>
      </p:sp>
    </p:spTree>
    <p:extLst>
      <p:ext uri="{BB962C8B-B14F-4D97-AF65-F5344CB8AC3E}">
        <p14:creationId xmlns:p14="http://schemas.microsoft.com/office/powerpoint/2010/main" val="38783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300C9AB-DD86-4883-BFF4-3D75CF386CA1}" type="slidenum">
              <a:rPr lang="en-US" altLang="en-US"/>
              <a:pPr/>
              <a:t>‹#›</a:t>
            </a:fld>
            <a:endParaRPr lang="en-US" altLang="en-US"/>
          </a:p>
        </p:txBody>
      </p:sp>
    </p:spTree>
    <p:extLst>
      <p:ext uri="{BB962C8B-B14F-4D97-AF65-F5344CB8AC3E}">
        <p14:creationId xmlns:p14="http://schemas.microsoft.com/office/powerpoint/2010/main" val="1262193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83140FD0-9EFD-4F54-ACF7-D7F8D2FD4142}" type="slidenum">
              <a:rPr lang="en-US" altLang="en-US"/>
              <a:pPr/>
              <a:t>‹#›</a:t>
            </a:fld>
            <a:endParaRPr lang="en-US" altLang="en-US"/>
          </a:p>
        </p:txBody>
      </p:sp>
    </p:spTree>
    <p:extLst>
      <p:ext uri="{BB962C8B-B14F-4D97-AF65-F5344CB8AC3E}">
        <p14:creationId xmlns:p14="http://schemas.microsoft.com/office/powerpoint/2010/main" val="115469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2A8B7961-1CAE-4890-9A73-9CF31236D7CB}" type="slidenum">
              <a:rPr lang="en-US" altLang="en-US"/>
              <a:pPr/>
              <a:t>‹#›</a:t>
            </a:fld>
            <a:endParaRPr lang="en-US" altLang="en-US"/>
          </a:p>
        </p:txBody>
      </p:sp>
    </p:spTree>
    <p:extLst>
      <p:ext uri="{BB962C8B-B14F-4D97-AF65-F5344CB8AC3E}">
        <p14:creationId xmlns:p14="http://schemas.microsoft.com/office/powerpoint/2010/main" val="3102903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F8F593C3-3753-49DE-AAF9-84AE201B2720}" type="slidenum">
              <a:rPr lang="en-US" altLang="en-US"/>
              <a:pPr/>
              <a:t>‹#›</a:t>
            </a:fld>
            <a:endParaRPr lang="en-US" altLang="en-US"/>
          </a:p>
        </p:txBody>
      </p:sp>
    </p:spTree>
    <p:extLst>
      <p:ext uri="{BB962C8B-B14F-4D97-AF65-F5344CB8AC3E}">
        <p14:creationId xmlns:p14="http://schemas.microsoft.com/office/powerpoint/2010/main" val="230787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7C4187E-D820-478F-8E36-594F59A06A0A}" type="slidenum">
              <a:rPr lang="en-US" altLang="en-US"/>
              <a:pPr/>
              <a:t>‹#›</a:t>
            </a:fld>
            <a:endParaRPr lang="en-US" altLang="en-US"/>
          </a:p>
        </p:txBody>
      </p:sp>
    </p:spTree>
    <p:extLst>
      <p:ext uri="{BB962C8B-B14F-4D97-AF65-F5344CB8AC3E}">
        <p14:creationId xmlns:p14="http://schemas.microsoft.com/office/powerpoint/2010/main" val="113121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FA11B79-0501-4D03-8AD9-D89B4CD127D9}" type="slidenum">
              <a:rPr lang="en-US" altLang="en-US"/>
              <a:pPr/>
              <a:t>‹#›</a:t>
            </a:fld>
            <a:endParaRPr lang="en-US" altLang="en-US"/>
          </a:p>
        </p:txBody>
      </p:sp>
    </p:spTree>
    <p:extLst>
      <p:ext uri="{BB962C8B-B14F-4D97-AF65-F5344CB8AC3E}">
        <p14:creationId xmlns:p14="http://schemas.microsoft.com/office/powerpoint/2010/main" val="912863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0F555FB2-41DD-4F3C-A28F-F7EAC1745EDA}" type="slidenum">
              <a:rPr lang="en-US" altLang="en-US"/>
              <a:pPr/>
              <a:t>‹#›</a:t>
            </a:fld>
            <a:endParaRPr lang="en-US" altLang="en-US"/>
          </a:p>
        </p:txBody>
      </p:sp>
    </p:spTree>
    <p:extLst>
      <p:ext uri="{BB962C8B-B14F-4D97-AF65-F5344CB8AC3E}">
        <p14:creationId xmlns:p14="http://schemas.microsoft.com/office/powerpoint/2010/main" val="29774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D18CE604-90AF-4AA7-8705-037F86DF9AB3}" type="slidenum">
              <a:rPr lang="en-US" altLang="en-US"/>
              <a:pPr/>
              <a:t>‹#›</a:t>
            </a:fld>
            <a:endParaRPr lang="en-US" altLang="en-US"/>
          </a:p>
        </p:txBody>
      </p:sp>
    </p:spTree>
    <p:extLst>
      <p:ext uri="{BB962C8B-B14F-4D97-AF65-F5344CB8AC3E}">
        <p14:creationId xmlns:p14="http://schemas.microsoft.com/office/powerpoint/2010/main" val="246185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512FFE2A-4053-4730-ABEB-A5D6DF2C3638}" type="slidenum">
              <a:rPr lang="en-US" altLang="en-US"/>
              <a:pPr/>
              <a:t>‹#›</a:t>
            </a:fld>
            <a:endParaRPr lang="en-US" altLang="en-US"/>
          </a:p>
        </p:txBody>
      </p:sp>
    </p:spTree>
    <p:extLst>
      <p:ext uri="{BB962C8B-B14F-4D97-AF65-F5344CB8AC3E}">
        <p14:creationId xmlns:p14="http://schemas.microsoft.com/office/powerpoint/2010/main" val="140315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5C4769B1-C60C-4AC4-A151-6C7A2EE02F3E}" type="slidenum">
              <a:rPr lang="en-US" altLang="en-US"/>
              <a:pPr/>
              <a:t>‹#›</a:t>
            </a:fld>
            <a:endParaRPr lang="en-US" altLang="en-US"/>
          </a:p>
        </p:txBody>
      </p:sp>
    </p:spTree>
    <p:extLst>
      <p:ext uri="{BB962C8B-B14F-4D97-AF65-F5344CB8AC3E}">
        <p14:creationId xmlns:p14="http://schemas.microsoft.com/office/powerpoint/2010/main" val="141042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1B812BF4-6671-431B-ACBD-090D36593403}" type="slidenum">
              <a:rPr lang="en-US" altLang="en-US"/>
              <a:pPr/>
              <a:t>‹#›</a:t>
            </a:fld>
            <a:endParaRPr lang="en-US" altLang="en-US"/>
          </a:p>
        </p:txBody>
      </p:sp>
    </p:spTree>
    <p:extLst>
      <p:ext uri="{BB962C8B-B14F-4D97-AF65-F5344CB8AC3E}">
        <p14:creationId xmlns:p14="http://schemas.microsoft.com/office/powerpoint/2010/main" val="379948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EE0A01A-0282-4CB0-BCBB-AD72D4282761}" type="slidenum">
              <a:rPr lang="en-US" altLang="en-US"/>
              <a:pPr/>
              <a:t>‹#›</a:t>
            </a:fld>
            <a:endParaRPr lang="en-US" altLang="en-US"/>
          </a:p>
        </p:txBody>
      </p:sp>
    </p:spTree>
    <p:extLst>
      <p:ext uri="{BB962C8B-B14F-4D97-AF65-F5344CB8AC3E}">
        <p14:creationId xmlns:p14="http://schemas.microsoft.com/office/powerpoint/2010/main" val="222002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E4DA8CE0-6D2E-4857-A903-F2FFC30DC45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22.png"/><Relationship Id="rId5" Type="http://schemas.openxmlformats.org/officeDocument/2006/relationships/oleObject" Target="../embeddings/oleObject6.bin"/><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hyperlink" Target="http://b-incstrdb.ehu.es/incstrdb"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krasnow.gmu.edu/twest/maxwell_visual.html"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png"/><Relationship Id="rId5" Type="http://schemas.openxmlformats.org/officeDocument/2006/relationships/oleObject" Target="../embeddings/oleObject5.bin"/><Relationship Id="rId4" Type="http://schemas.openxmlformats.org/officeDocument/2006/relationships/hyperlink" Target="http://old.siggraph.org/publications/newsletter/v33n1/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09600" y="762000"/>
            <a:ext cx="8001000" cy="2838450"/>
          </a:xfrm>
        </p:spPr>
        <p:txBody>
          <a:bodyPr anchor="ctr"/>
          <a:lstStyle/>
          <a:p>
            <a:r>
              <a:rPr lang="en-US" altLang="en-US" sz="4400" smtClean="0"/>
              <a:t>Why visualise</a:t>
            </a:r>
            <a:r>
              <a:rPr lang="en-US" altLang="en-US" sz="4400" dirty="0" smtClean="0"/>
              <a:t>? </a:t>
            </a:r>
            <a:br>
              <a:rPr lang="en-US" altLang="en-US" sz="4400" dirty="0" smtClean="0"/>
            </a:br>
            <a:r>
              <a:rPr lang="en-US" altLang="en-US" sz="4400" dirty="0" smtClean="0"/>
              <a:t>Not Just a Pretty Picture</a:t>
            </a:r>
            <a:endParaRPr lang="en-US" altLang="en-US" sz="4400" dirty="0"/>
          </a:p>
        </p:txBody>
      </p:sp>
      <p:sp>
        <p:nvSpPr>
          <p:cNvPr id="22531" name="Rectangle 3"/>
          <p:cNvSpPr>
            <a:spLocks noGrp="1" noChangeArrowheads="1"/>
          </p:cNvSpPr>
          <p:nvPr>
            <p:ph type="subTitle" idx="1"/>
          </p:nvPr>
        </p:nvSpPr>
        <p:spPr>
          <a:xfrm>
            <a:off x="1371600" y="3886200"/>
            <a:ext cx="6400800" cy="2590800"/>
          </a:xfrm>
        </p:spPr>
        <p:txBody>
          <a:bodyPr/>
          <a:lstStyle/>
          <a:p>
            <a:pPr>
              <a:lnSpc>
                <a:spcPct val="80000"/>
              </a:lnSpc>
            </a:pPr>
            <a:r>
              <a:rPr lang="en-US" altLang="en-US" sz="3200" dirty="0"/>
              <a:t>Robert M. Hanson</a:t>
            </a:r>
          </a:p>
          <a:p>
            <a:pPr>
              <a:lnSpc>
                <a:spcPct val="80000"/>
              </a:lnSpc>
            </a:pPr>
            <a:r>
              <a:rPr lang="en-US" altLang="en-US" sz="3200" dirty="0"/>
              <a:t>St. Olaf College</a:t>
            </a:r>
          </a:p>
          <a:p>
            <a:pPr>
              <a:lnSpc>
                <a:spcPct val="80000"/>
              </a:lnSpc>
            </a:pPr>
            <a:endParaRPr lang="en-US" altLang="en-US" sz="3200" dirty="0"/>
          </a:p>
          <a:p>
            <a:pPr>
              <a:lnSpc>
                <a:spcPct val="80000"/>
              </a:lnSpc>
            </a:pPr>
            <a:r>
              <a:rPr lang="en-US" altLang="en-US" dirty="0" smtClean="0"/>
              <a:t>SMARTER 4 Conference</a:t>
            </a:r>
          </a:p>
          <a:p>
            <a:pPr>
              <a:lnSpc>
                <a:spcPct val="80000"/>
              </a:lnSpc>
            </a:pPr>
            <a:r>
              <a:rPr lang="en-US" altLang="en-US" dirty="0" smtClean="0"/>
              <a:t>Durham, UK</a:t>
            </a:r>
          </a:p>
          <a:p>
            <a:pPr>
              <a:lnSpc>
                <a:spcPct val="80000"/>
              </a:lnSpc>
            </a:pPr>
            <a:r>
              <a:rPr lang="en-US" altLang="en-US" dirty="0" smtClean="0"/>
              <a:t>Sept. 2, 2014</a:t>
            </a:r>
            <a:endParaRPr lang="en-US"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5" name="Rectangle 23"/>
          <p:cNvSpPr>
            <a:spLocks noGrp="1" noChangeArrowheads="1"/>
          </p:cNvSpPr>
          <p:nvPr>
            <p:ph type="title"/>
          </p:nvPr>
        </p:nvSpPr>
        <p:spPr/>
        <p:txBody>
          <a:bodyPr/>
          <a:lstStyle/>
          <a:p>
            <a:r>
              <a:rPr lang="en-US" altLang="en-US"/>
              <a:t>Medical </a:t>
            </a:r>
            <a:r>
              <a:rPr lang="en-US" altLang="en-US" smtClean="0"/>
              <a:t>visualisation</a:t>
            </a:r>
            <a:endParaRPr lang="en-US" altLang="en-US" dirty="0"/>
          </a:p>
        </p:txBody>
      </p:sp>
      <p:graphicFrame>
        <p:nvGraphicFramePr>
          <p:cNvPr id="3094" name="Group 22"/>
          <p:cNvGraphicFramePr>
            <a:graphicFrameLocks noGrp="1"/>
          </p:cNvGraphicFramePr>
          <p:nvPr>
            <p:ph sz="half" idx="1"/>
          </p:nvPr>
        </p:nvGraphicFramePr>
        <p:xfrm>
          <a:off x="457200" y="1600200"/>
          <a:ext cx="4038600" cy="4525963"/>
        </p:xfrm>
        <a:graphic>
          <a:graphicData uri="http://schemas.openxmlformats.org/drawingml/2006/table">
            <a:tbl>
              <a:tblPr/>
              <a:tblGrid>
                <a:gridCol w="4038600"/>
              </a:tblGrid>
              <a:tr h="45259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cap="flat">
                      <a:noFill/>
                    </a:lnR>
                    <a:lnT cap="flat">
                      <a:noFill/>
                    </a:lnT>
                    <a:lnB cap="flat">
                      <a:noFill/>
                    </a:lnB>
                    <a:lnTlToBr>
                      <a:noFill/>
                    </a:lnTlToBr>
                    <a:lnBlToTr>
                      <a:noFill/>
                    </a:lnBlToTr>
                    <a:noFill/>
                  </a:tcPr>
                </a:tc>
              </a:tr>
            </a:tbl>
          </a:graphicData>
        </a:graphic>
      </p:graphicFrame>
      <p:pic>
        <p:nvPicPr>
          <p:cNvPr id="3102" name="Picture 30"/>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838200" y="1524000"/>
            <a:ext cx="3479800" cy="4267200"/>
          </a:xfrm>
          <a:ln/>
        </p:spPr>
      </p:pic>
      <p:pic>
        <p:nvPicPr>
          <p:cNvPr id="3105" name="Picture 33"/>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57800" y="1447800"/>
            <a:ext cx="3117850" cy="4267200"/>
          </a:xfrm>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Medical </a:t>
            </a:r>
            <a:r>
              <a:rPr lang="en-US" altLang="en-US" smtClean="0"/>
              <a:t>visualisation</a:t>
            </a:r>
            <a:endParaRPr lang="en-US" altLang="en-US" dirty="0"/>
          </a:p>
        </p:txBody>
      </p:sp>
      <p:graphicFrame>
        <p:nvGraphicFramePr>
          <p:cNvPr id="24579" name="Group 3"/>
          <p:cNvGraphicFramePr>
            <a:graphicFrameLocks noGrp="1"/>
          </p:cNvGraphicFramePr>
          <p:nvPr>
            <p:ph sz="half" idx="1"/>
          </p:nvPr>
        </p:nvGraphicFramePr>
        <p:xfrm>
          <a:off x="457200" y="1600200"/>
          <a:ext cx="4038600" cy="4525963"/>
        </p:xfrm>
        <a:graphic>
          <a:graphicData uri="http://schemas.openxmlformats.org/drawingml/2006/table">
            <a:tbl>
              <a:tblPr/>
              <a:tblGrid>
                <a:gridCol w="4038600"/>
              </a:tblGrid>
              <a:tr h="45259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anchor="ctr" horzOverflow="overflow">
                    <a:lnL cap="flat">
                      <a:noFill/>
                    </a:lnL>
                    <a:lnR cap="flat">
                      <a:noFill/>
                    </a:lnR>
                    <a:lnT cap="flat">
                      <a:noFill/>
                    </a:lnT>
                    <a:lnB cap="flat">
                      <a:noFill/>
                    </a:lnB>
                    <a:lnTlToBr>
                      <a:noFill/>
                    </a:lnTlToBr>
                    <a:lnBlToTr>
                      <a:noFill/>
                    </a:lnBlToTr>
                    <a:noFill/>
                  </a:tcPr>
                </a:tc>
              </a:tr>
            </a:tbl>
          </a:graphicData>
        </a:graphic>
      </p:graphicFrame>
      <p:pic>
        <p:nvPicPr>
          <p:cNvPr id="24589" name="Picture 1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28800" y="1524000"/>
            <a:ext cx="5562600" cy="5091113"/>
          </a:xfrm>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b="1"/>
              <a:t>Körperwelten</a:t>
            </a:r>
            <a:r>
              <a:rPr lang="en-US" altLang="en-US"/>
              <a:t> </a:t>
            </a:r>
          </a:p>
        </p:txBody>
      </p:sp>
      <p:sp>
        <p:nvSpPr>
          <p:cNvPr id="8195" name="Rectangle 3"/>
          <p:cNvSpPr>
            <a:spLocks noGrp="1" noChangeArrowheads="1"/>
          </p:cNvSpPr>
          <p:nvPr>
            <p:ph type="body" idx="1"/>
          </p:nvPr>
        </p:nvSpPr>
        <p:spPr/>
        <p:txBody>
          <a:bodyPr/>
          <a:lstStyle/>
          <a:p>
            <a:pPr>
              <a:buFontTx/>
              <a:buNone/>
            </a:pPr>
            <a:endParaRPr lang="en-US" altLang="en-US"/>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3886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286000"/>
            <a:ext cx="238125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b="1"/>
              <a:t>The point?</a:t>
            </a:r>
            <a:endParaRPr lang="en-US" altLang="en-US"/>
          </a:p>
        </p:txBody>
      </p:sp>
      <p:sp>
        <p:nvSpPr>
          <p:cNvPr id="107526" name="Rectangle 6"/>
          <p:cNvSpPr>
            <a:spLocks noGrp="1" noChangeArrowheads="1"/>
          </p:cNvSpPr>
          <p:nvPr>
            <p:ph type="body" idx="1"/>
          </p:nvPr>
        </p:nvSpPr>
        <p:spPr/>
        <p:txBody>
          <a:bodyPr/>
          <a:lstStyle/>
          <a:p>
            <a:r>
              <a:rPr lang="en-US" altLang="en-US" dirty="0" err="1"/>
              <a:t>V</a:t>
            </a:r>
            <a:r>
              <a:rPr lang="en-US" altLang="en-US" dirty="0" err="1" smtClean="0"/>
              <a:t>isualisation</a:t>
            </a:r>
            <a:r>
              <a:rPr lang="en-US" altLang="en-US" dirty="0" smtClean="0"/>
              <a:t> </a:t>
            </a:r>
            <a:r>
              <a:rPr lang="en-US" altLang="en-US" dirty="0"/>
              <a:t>takes many forms.</a:t>
            </a:r>
          </a:p>
          <a:p>
            <a:r>
              <a:rPr lang="en-US" altLang="en-US" dirty="0"/>
              <a:t>Sometimes getting the </a:t>
            </a:r>
            <a:r>
              <a:rPr lang="en-US" altLang="en-US" i="1" dirty="0"/>
              <a:t>right</a:t>
            </a:r>
            <a:r>
              <a:rPr lang="en-US" altLang="en-US" dirty="0"/>
              <a:t> </a:t>
            </a:r>
            <a:r>
              <a:rPr lang="en-US" altLang="en-US" dirty="0" err="1" smtClean="0"/>
              <a:t>visualisation</a:t>
            </a:r>
            <a:r>
              <a:rPr lang="en-US" altLang="en-US" dirty="0" smtClean="0"/>
              <a:t> </a:t>
            </a:r>
            <a:r>
              <a:rPr lang="en-US" altLang="en-US" dirty="0"/>
              <a:t>is critical.</a:t>
            </a:r>
          </a:p>
          <a:p>
            <a:r>
              <a:rPr lang="en-US" altLang="en-US" dirty="0"/>
              <a:t>Many amazing forms of </a:t>
            </a:r>
            <a:r>
              <a:rPr lang="en-US" altLang="en-US" dirty="0" err="1" smtClean="0"/>
              <a:t>visualisation</a:t>
            </a:r>
            <a:r>
              <a:rPr lang="en-US" altLang="en-US" dirty="0" smtClean="0"/>
              <a:t> </a:t>
            </a:r>
            <a:r>
              <a:rPr lang="en-US" altLang="en-US" dirty="0"/>
              <a:t>are appearing.</a:t>
            </a:r>
          </a:p>
          <a:p>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Molecular </a:t>
            </a:r>
            <a:r>
              <a:rPr lang="en-US" altLang="en-US" smtClean="0"/>
              <a:t>visualisation</a:t>
            </a:r>
            <a:endParaRPr lang="en-US" altLang="en-US" dirty="0"/>
          </a:p>
        </p:txBody>
      </p:sp>
      <p:pic>
        <p:nvPicPr>
          <p:cNvPr id="3482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1828800"/>
            <a:ext cx="3143250" cy="4114800"/>
          </a:xfrm>
          <a:noFill/>
          <a:ln/>
        </p:spPr>
      </p:pic>
      <p:sp>
        <p:nvSpPr>
          <p:cNvPr id="34823" name="Rectangle 7"/>
          <p:cNvSpPr>
            <a:spLocks noChangeArrowheads="1"/>
          </p:cNvSpPr>
          <p:nvPr/>
        </p:nvSpPr>
        <p:spPr bwMode="auto">
          <a:xfrm>
            <a:off x="2133600" y="6172200"/>
            <a:ext cx="433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http://</a:t>
            </a:r>
            <a:r>
              <a:rPr lang="en-US" altLang="en-US" dirty="0" smtClean="0"/>
              <a:t>www.uscibooks.com/hansonb.htm</a:t>
            </a:r>
            <a:endParaRPr lang="en-US"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Molecular </a:t>
            </a:r>
            <a:r>
              <a:rPr lang="en-US" altLang="en-US" smtClean="0"/>
              <a:t>visualisation</a:t>
            </a:r>
            <a:endParaRPr lang="en-US" altLang="en-US" dirty="0"/>
          </a:p>
        </p:txBody>
      </p:sp>
      <p:pic>
        <p:nvPicPr>
          <p:cNvPr id="3789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4963" y="1600200"/>
            <a:ext cx="3394075" cy="4525963"/>
          </a:xfrm>
          <a:noFill/>
          <a:ln/>
        </p:spPr>
      </p:pic>
      <p:sp>
        <p:nvSpPr>
          <p:cNvPr id="37895" name="Text Box 7"/>
          <p:cNvSpPr txBox="1">
            <a:spLocks noChangeArrowheads="1"/>
          </p:cNvSpPr>
          <p:nvPr/>
        </p:nvSpPr>
        <p:spPr bwMode="auto">
          <a:xfrm>
            <a:off x="3124200" y="632460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quartz helix</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Molecular </a:t>
            </a:r>
            <a:r>
              <a:rPr lang="en-US" altLang="en-US" smtClean="0"/>
              <a:t>visualisation</a:t>
            </a:r>
            <a:endParaRPr lang="en-US" altLang="en-US" dirty="0"/>
          </a:p>
        </p:txBody>
      </p:sp>
      <p:pic>
        <p:nvPicPr>
          <p:cNvPr id="3891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4963" y="1600200"/>
            <a:ext cx="3394075" cy="4525963"/>
          </a:xfrm>
          <a:noFill/>
          <a:ln/>
        </p:spPr>
      </p:pic>
      <p:sp>
        <p:nvSpPr>
          <p:cNvPr id="38919" name="Text Box 7"/>
          <p:cNvSpPr txBox="1">
            <a:spLocks noChangeArrowheads="1"/>
          </p:cNvSpPr>
          <p:nvPr/>
        </p:nvSpPr>
        <p:spPr bwMode="auto">
          <a:xfrm>
            <a:off x="3124200" y="632460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marcasite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Molecular </a:t>
            </a:r>
            <a:r>
              <a:rPr lang="en-US" altLang="en-US" dirty="0" err="1" smtClean="0"/>
              <a:t>visualisation</a:t>
            </a:r>
            <a:endParaRPr lang="en-US" altLang="en-US" dirty="0"/>
          </a:p>
        </p:txBody>
      </p:sp>
      <p:pic>
        <p:nvPicPr>
          <p:cNvPr id="3994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47938" y="2014538"/>
            <a:ext cx="4048125" cy="3695700"/>
          </a:xfrm>
          <a:noFill/>
          <a:ln/>
        </p:spPr>
      </p:pic>
      <p:sp>
        <p:nvSpPr>
          <p:cNvPr id="39943" name="Text Box 7"/>
          <p:cNvSpPr txBox="1">
            <a:spLocks noChangeArrowheads="1"/>
          </p:cNvSpPr>
          <p:nvPr/>
        </p:nvSpPr>
        <p:spPr bwMode="auto">
          <a:xfrm>
            <a:off x="3124200" y="632460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zircon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p:txBody>
          <a:bodyPr/>
          <a:lstStyle/>
          <a:p>
            <a:pPr eaLnBrk="1" hangingPunct="1">
              <a:buFontTx/>
              <a:buNone/>
            </a:pPr>
            <a:r>
              <a:rPr lang="en-US" altLang="en-US" sz="2400" b="1" dirty="0" smtClean="0"/>
              <a:t> </a:t>
            </a:r>
          </a:p>
          <a:p>
            <a:pPr eaLnBrk="1" hangingPunct="1">
              <a:buFontTx/>
              <a:buNone/>
            </a:pPr>
            <a:endParaRPr lang="en-US" altLang="en-US" sz="2400" dirty="0" smtClean="0"/>
          </a:p>
        </p:txBody>
      </p:sp>
      <p:pic>
        <p:nvPicPr>
          <p:cNvPr id="2355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462915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1652588"/>
            <a:ext cx="46958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a:xfrm>
            <a:off x="457200" y="274638"/>
            <a:ext cx="8229600" cy="1143000"/>
          </a:xfrm>
        </p:spPr>
        <p:txBody>
          <a:bodyPr/>
          <a:lstStyle/>
          <a:p>
            <a:r>
              <a:rPr lang="en-US" altLang="en-US" dirty="0"/>
              <a:t>Molecular </a:t>
            </a:r>
            <a:r>
              <a:rPr lang="en-US" altLang="en-US" dirty="0" err="1" smtClean="0"/>
              <a:t>visualisation</a:t>
            </a:r>
            <a:endParaRPr lang="en-US" altLang="en-US" dirty="0"/>
          </a:p>
        </p:txBody>
      </p:sp>
    </p:spTree>
    <p:extLst>
      <p:ext uri="{BB962C8B-B14F-4D97-AF65-F5344CB8AC3E}">
        <p14:creationId xmlns:p14="http://schemas.microsoft.com/office/powerpoint/2010/main" val="488186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endParaRPr lang="es-ES" altLang="en-US" smtClean="0"/>
          </a:p>
        </p:txBody>
      </p:sp>
      <p:sp>
        <p:nvSpPr>
          <p:cNvPr id="34819" name="Content Placeholder 2"/>
          <p:cNvSpPr>
            <a:spLocks noGrp="1"/>
          </p:cNvSpPr>
          <p:nvPr>
            <p:ph idx="1"/>
          </p:nvPr>
        </p:nvSpPr>
        <p:spPr/>
        <p:txBody>
          <a:bodyPr/>
          <a:lstStyle/>
          <a:p>
            <a:endParaRPr lang="es-ES" altLang="en-US" smtClean="0"/>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066800"/>
            <a:ext cx="77438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2029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t>Graphical visualisation</a:t>
            </a:r>
            <a:endParaRPr lang="en-US" altLang="en-US" dirty="0" smtClean="0"/>
          </a:p>
        </p:txBody>
      </p:sp>
      <p:sp>
        <p:nvSpPr>
          <p:cNvPr id="10243" name="Rectangle 3"/>
          <p:cNvSpPr>
            <a:spLocks noGrp="1" noChangeArrowheads="1"/>
          </p:cNvSpPr>
          <p:nvPr>
            <p:ph type="body" sz="half" idx="1"/>
          </p:nvPr>
        </p:nvSpPr>
        <p:spPr/>
        <p:txBody>
          <a:bodyPr/>
          <a:lstStyle/>
          <a:p>
            <a:pPr>
              <a:lnSpc>
                <a:spcPct val="80000"/>
              </a:lnSpc>
            </a:pPr>
            <a:r>
              <a:rPr lang="en-US" altLang="en-US" sz="1200" smtClean="0"/>
              <a:t>0,1.00</a:t>
            </a:r>
          </a:p>
          <a:p>
            <a:pPr>
              <a:lnSpc>
                <a:spcPct val="80000"/>
              </a:lnSpc>
            </a:pPr>
            <a:r>
              <a:rPr lang="en-US" altLang="en-US" sz="1200" smtClean="0"/>
              <a:t>0.500,1.04</a:t>
            </a:r>
          </a:p>
          <a:p>
            <a:pPr>
              <a:lnSpc>
                <a:spcPct val="80000"/>
              </a:lnSpc>
            </a:pPr>
            <a:r>
              <a:rPr lang="en-US" altLang="en-US" sz="1200" smtClean="0"/>
              <a:t>1.000,1.09</a:t>
            </a:r>
          </a:p>
          <a:p>
            <a:pPr>
              <a:lnSpc>
                <a:spcPct val="80000"/>
              </a:lnSpc>
            </a:pPr>
            <a:r>
              <a:rPr lang="en-US" altLang="en-US" sz="1200" smtClean="0"/>
              <a:t>1.500,1.13</a:t>
            </a:r>
          </a:p>
          <a:p>
            <a:pPr>
              <a:lnSpc>
                <a:spcPct val="80000"/>
              </a:lnSpc>
            </a:pPr>
            <a:r>
              <a:rPr lang="en-US" altLang="en-US" sz="1200" smtClean="0"/>
              <a:t>2.000,1.18</a:t>
            </a:r>
          </a:p>
          <a:p>
            <a:pPr>
              <a:lnSpc>
                <a:spcPct val="80000"/>
              </a:lnSpc>
            </a:pPr>
            <a:r>
              <a:rPr lang="en-US" altLang="en-US" sz="1200" smtClean="0"/>
              <a:t>2.500,1.22</a:t>
            </a:r>
          </a:p>
          <a:p>
            <a:pPr>
              <a:lnSpc>
                <a:spcPct val="80000"/>
              </a:lnSpc>
            </a:pPr>
            <a:r>
              <a:rPr lang="en-US" altLang="en-US" sz="1200" smtClean="0"/>
              <a:t>3.000,1.27</a:t>
            </a:r>
          </a:p>
          <a:p>
            <a:pPr>
              <a:lnSpc>
                <a:spcPct val="80000"/>
              </a:lnSpc>
            </a:pPr>
            <a:r>
              <a:rPr lang="en-US" altLang="en-US" sz="1200" smtClean="0"/>
              <a:t>3.500,1.32</a:t>
            </a:r>
          </a:p>
          <a:p>
            <a:pPr>
              <a:lnSpc>
                <a:spcPct val="80000"/>
              </a:lnSpc>
            </a:pPr>
            <a:r>
              <a:rPr lang="en-US" altLang="en-US" sz="1200" smtClean="0"/>
              <a:t>4.000,1.37</a:t>
            </a:r>
          </a:p>
          <a:p>
            <a:pPr>
              <a:lnSpc>
                <a:spcPct val="80000"/>
              </a:lnSpc>
            </a:pPr>
            <a:r>
              <a:rPr lang="en-US" altLang="en-US" sz="1200" smtClean="0"/>
              <a:t>4.500,1.42</a:t>
            </a:r>
          </a:p>
          <a:p>
            <a:pPr>
              <a:lnSpc>
                <a:spcPct val="80000"/>
              </a:lnSpc>
            </a:pPr>
            <a:r>
              <a:rPr lang="en-US" altLang="en-US" sz="1200" smtClean="0"/>
              <a:t>5.000,1.48</a:t>
            </a:r>
          </a:p>
          <a:p>
            <a:pPr>
              <a:lnSpc>
                <a:spcPct val="80000"/>
              </a:lnSpc>
            </a:pPr>
            <a:r>
              <a:rPr lang="en-US" altLang="en-US" sz="1200" smtClean="0"/>
              <a:t>5.500,1.54</a:t>
            </a:r>
          </a:p>
          <a:p>
            <a:pPr>
              <a:lnSpc>
                <a:spcPct val="80000"/>
              </a:lnSpc>
            </a:pPr>
            <a:r>
              <a:rPr lang="en-US" altLang="en-US" sz="1200" smtClean="0"/>
              <a:t>6.000,1.60</a:t>
            </a:r>
          </a:p>
          <a:p>
            <a:pPr>
              <a:lnSpc>
                <a:spcPct val="80000"/>
              </a:lnSpc>
            </a:pPr>
            <a:r>
              <a:rPr lang="en-US" altLang="en-US" sz="1200" smtClean="0"/>
              <a:t>6.500,1.67</a:t>
            </a:r>
          </a:p>
          <a:p>
            <a:pPr>
              <a:lnSpc>
                <a:spcPct val="80000"/>
              </a:lnSpc>
            </a:pPr>
            <a:r>
              <a:rPr lang="en-US" altLang="en-US" sz="1200" smtClean="0"/>
              <a:t>7.000,1.75</a:t>
            </a:r>
          </a:p>
          <a:p>
            <a:pPr>
              <a:lnSpc>
                <a:spcPct val="80000"/>
              </a:lnSpc>
            </a:pPr>
            <a:r>
              <a:rPr lang="en-US" altLang="en-US" sz="1200" smtClean="0"/>
              <a:t>7.500,1.85</a:t>
            </a:r>
          </a:p>
          <a:p>
            <a:pPr>
              <a:lnSpc>
                <a:spcPct val="80000"/>
              </a:lnSpc>
            </a:pPr>
            <a:r>
              <a:rPr lang="en-US" altLang="en-US" sz="1200" smtClean="0"/>
              <a:t>8.000,1.95</a:t>
            </a:r>
          </a:p>
          <a:p>
            <a:pPr>
              <a:lnSpc>
                <a:spcPct val="80000"/>
              </a:lnSpc>
            </a:pPr>
            <a:r>
              <a:rPr lang="en-US" altLang="en-US" sz="1200" smtClean="0"/>
              <a:t>8.500,2.09</a:t>
            </a:r>
          </a:p>
          <a:p>
            <a:pPr>
              <a:lnSpc>
                <a:spcPct val="80000"/>
              </a:lnSpc>
            </a:pPr>
            <a:r>
              <a:rPr lang="en-US" altLang="en-US" sz="1200" smtClean="0"/>
              <a:t>9.000,2.28</a:t>
            </a:r>
          </a:p>
          <a:p>
            <a:pPr>
              <a:lnSpc>
                <a:spcPct val="80000"/>
              </a:lnSpc>
            </a:pPr>
            <a:r>
              <a:rPr lang="en-US" altLang="en-US" sz="1200" smtClean="0"/>
              <a:t>9.500,2.59</a:t>
            </a:r>
          </a:p>
          <a:p>
            <a:pPr>
              <a:lnSpc>
                <a:spcPct val="80000"/>
              </a:lnSpc>
            </a:pPr>
            <a:r>
              <a:rPr lang="en-US" altLang="en-US" sz="1200" smtClean="0"/>
              <a:t>10.000,7.00</a:t>
            </a:r>
          </a:p>
          <a:p>
            <a:pPr>
              <a:lnSpc>
                <a:spcPct val="80000"/>
              </a:lnSpc>
            </a:pPr>
            <a:r>
              <a:rPr lang="en-US" altLang="en-US" sz="1200" smtClean="0"/>
              <a:t>10.500,11.39</a:t>
            </a:r>
          </a:p>
          <a:p>
            <a:pPr>
              <a:lnSpc>
                <a:spcPct val="80000"/>
              </a:lnSpc>
            </a:pPr>
            <a:r>
              <a:rPr lang="en-US" altLang="en-US" sz="1200" smtClean="0"/>
              <a:t>11.000,11.68</a:t>
            </a:r>
          </a:p>
          <a:p>
            <a:pPr>
              <a:lnSpc>
                <a:spcPct val="80000"/>
              </a:lnSpc>
            </a:pPr>
            <a:r>
              <a:rPr lang="en-US" altLang="en-US" sz="1200" smtClean="0"/>
              <a:t>11.500,11.84</a:t>
            </a:r>
          </a:p>
        </p:txBody>
      </p:sp>
      <p:sp>
        <p:nvSpPr>
          <p:cNvPr id="10244" name="Rectangle 4"/>
          <p:cNvSpPr>
            <a:spLocks noChangeArrowheads="1"/>
          </p:cNvSpPr>
          <p:nvPr/>
        </p:nvSpPr>
        <p:spPr bwMode="auto">
          <a:xfrm>
            <a:off x="2057400" y="1600200"/>
            <a:ext cx="1981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sz="1200"/>
              <a:t>12.000,11.96</a:t>
            </a:r>
          </a:p>
          <a:p>
            <a:pPr eaLnBrk="1" hangingPunct="1">
              <a:spcBef>
                <a:spcPct val="20000"/>
              </a:spcBef>
              <a:buFontTx/>
              <a:buChar char="•"/>
            </a:pPr>
            <a:r>
              <a:rPr lang="en-US" altLang="en-US" sz="1200"/>
              <a:t>12.500,12.05</a:t>
            </a:r>
          </a:p>
          <a:p>
            <a:pPr eaLnBrk="1" hangingPunct="1">
              <a:spcBef>
                <a:spcPct val="20000"/>
              </a:spcBef>
              <a:buFontTx/>
              <a:buChar char="•"/>
            </a:pPr>
            <a:r>
              <a:rPr lang="en-US" altLang="en-US" sz="1200"/>
              <a:t>13.000,12.12</a:t>
            </a:r>
          </a:p>
          <a:p>
            <a:pPr eaLnBrk="1" hangingPunct="1">
              <a:spcBef>
                <a:spcPct val="20000"/>
              </a:spcBef>
              <a:buFontTx/>
              <a:buChar char="•"/>
            </a:pPr>
            <a:r>
              <a:rPr lang="en-US" altLang="en-US" sz="1200"/>
              <a:t>13.500,12.17</a:t>
            </a:r>
          </a:p>
          <a:p>
            <a:pPr eaLnBrk="1" hangingPunct="1">
              <a:spcBef>
                <a:spcPct val="20000"/>
              </a:spcBef>
              <a:buFontTx/>
              <a:buChar char="•"/>
            </a:pPr>
            <a:r>
              <a:rPr lang="en-US" altLang="en-US" sz="1200"/>
              <a:t>14.000,12.22</a:t>
            </a:r>
          </a:p>
          <a:p>
            <a:pPr eaLnBrk="1" hangingPunct="1">
              <a:spcBef>
                <a:spcPct val="20000"/>
              </a:spcBef>
              <a:buFontTx/>
              <a:buChar char="•"/>
            </a:pPr>
            <a:r>
              <a:rPr lang="en-US" altLang="en-US" sz="1200"/>
              <a:t>14.500,12.26</a:t>
            </a:r>
          </a:p>
          <a:p>
            <a:pPr eaLnBrk="1" hangingPunct="1">
              <a:spcBef>
                <a:spcPct val="20000"/>
              </a:spcBef>
              <a:buFontTx/>
              <a:buChar char="•"/>
            </a:pPr>
            <a:r>
              <a:rPr lang="en-US" altLang="en-US" sz="1200"/>
              <a:t>15.000,12.30</a:t>
            </a:r>
          </a:p>
          <a:p>
            <a:pPr eaLnBrk="1" hangingPunct="1">
              <a:spcBef>
                <a:spcPct val="20000"/>
              </a:spcBef>
              <a:buFontTx/>
              <a:buChar char="•"/>
            </a:pPr>
            <a:r>
              <a:rPr lang="en-US" altLang="en-US" sz="1200"/>
              <a:t>15.500,12.33</a:t>
            </a:r>
          </a:p>
          <a:p>
            <a:pPr eaLnBrk="1" hangingPunct="1">
              <a:spcBef>
                <a:spcPct val="20000"/>
              </a:spcBef>
              <a:buFontTx/>
              <a:buChar char="•"/>
            </a:pPr>
            <a:r>
              <a:rPr lang="en-US" altLang="en-US" sz="1200"/>
              <a:t>16.000,12.36</a:t>
            </a:r>
          </a:p>
          <a:p>
            <a:pPr eaLnBrk="1" hangingPunct="1">
              <a:spcBef>
                <a:spcPct val="20000"/>
              </a:spcBef>
              <a:buFontTx/>
              <a:buChar char="•"/>
            </a:pPr>
            <a:r>
              <a:rPr lang="en-US" altLang="en-US" sz="1200"/>
              <a:t>16.500,12.39</a:t>
            </a:r>
          </a:p>
          <a:p>
            <a:pPr eaLnBrk="1" hangingPunct="1">
              <a:spcBef>
                <a:spcPct val="20000"/>
              </a:spcBef>
              <a:buFontTx/>
              <a:buChar char="•"/>
            </a:pPr>
            <a:r>
              <a:rPr lang="en-US" altLang="en-US" sz="1200"/>
              <a:t>17.000,12.41</a:t>
            </a:r>
          </a:p>
          <a:p>
            <a:pPr eaLnBrk="1" hangingPunct="1">
              <a:spcBef>
                <a:spcPct val="20000"/>
              </a:spcBef>
              <a:buFontTx/>
              <a:buChar char="•"/>
            </a:pPr>
            <a:r>
              <a:rPr lang="en-US" altLang="en-US" sz="1200"/>
              <a:t>17.500,12.44</a:t>
            </a:r>
          </a:p>
          <a:p>
            <a:pPr eaLnBrk="1" hangingPunct="1">
              <a:spcBef>
                <a:spcPct val="20000"/>
              </a:spcBef>
              <a:buFontTx/>
              <a:buChar char="•"/>
            </a:pPr>
            <a:r>
              <a:rPr lang="en-US" altLang="en-US" sz="1200"/>
              <a:t>18.000,12.46</a:t>
            </a:r>
          </a:p>
          <a:p>
            <a:pPr eaLnBrk="1" hangingPunct="1">
              <a:spcBef>
                <a:spcPct val="20000"/>
              </a:spcBef>
              <a:buFontTx/>
              <a:buChar char="•"/>
            </a:pPr>
            <a:r>
              <a:rPr lang="en-US" altLang="en-US" sz="1200"/>
              <a:t>18.500,12.47</a:t>
            </a:r>
          </a:p>
          <a:p>
            <a:pPr eaLnBrk="1" hangingPunct="1">
              <a:spcBef>
                <a:spcPct val="20000"/>
              </a:spcBef>
              <a:buFontTx/>
              <a:buChar char="•"/>
            </a:pPr>
            <a:r>
              <a:rPr lang="en-US" altLang="en-US" sz="1200"/>
              <a:t>19.000,12.49</a:t>
            </a:r>
          </a:p>
          <a:p>
            <a:pPr eaLnBrk="1" hangingPunct="1">
              <a:spcBef>
                <a:spcPct val="20000"/>
              </a:spcBef>
              <a:buFontTx/>
              <a:buChar char="•"/>
            </a:pPr>
            <a:r>
              <a:rPr lang="en-US" altLang="en-US" sz="1200"/>
              <a:t>19.500,12.51</a:t>
            </a:r>
          </a:p>
          <a:p>
            <a:pPr eaLnBrk="1" hangingPunct="1">
              <a:spcBef>
                <a:spcPct val="20000"/>
              </a:spcBef>
              <a:buFontTx/>
              <a:buChar char="•"/>
            </a:pPr>
            <a:r>
              <a:rPr lang="en-US" altLang="en-US" sz="1200"/>
              <a:t>20.000,12.52</a:t>
            </a:r>
          </a:p>
          <a:p>
            <a:pPr eaLnBrk="1" hangingPunct="1">
              <a:spcBef>
                <a:spcPct val="20000"/>
              </a:spcBef>
              <a:buFontTx/>
              <a:buChar char="•"/>
            </a:pPr>
            <a:endParaRPr lang="en-US" altLang="en-US" sz="1200"/>
          </a:p>
        </p:txBody>
      </p:sp>
      <p:sp>
        <p:nvSpPr>
          <p:cNvPr id="10245" name="Text Box 11"/>
          <p:cNvSpPr txBox="1">
            <a:spLocks noChangeArrowheads="1"/>
          </p:cNvSpPr>
          <p:nvPr/>
        </p:nvSpPr>
        <p:spPr bwMode="auto">
          <a:xfrm>
            <a:off x="4572000" y="3048000"/>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What are we looking at?</a:t>
            </a:r>
          </a:p>
        </p:txBody>
      </p:sp>
    </p:spTree>
    <p:extLst>
      <p:ext uri="{BB962C8B-B14F-4D97-AF65-F5344CB8AC3E}">
        <p14:creationId xmlns:p14="http://schemas.microsoft.com/office/powerpoint/2010/main" val="1267250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z="3200" dirty="0"/>
              <a:t>Visualization for communication/archiving</a:t>
            </a:r>
            <a:endParaRPr lang="en-US" altLang="en-US" sz="3200" dirty="0" smtClean="0"/>
          </a:p>
        </p:txBody>
      </p:sp>
      <p:sp>
        <p:nvSpPr>
          <p:cNvPr id="37892" name="TextBox 1"/>
          <p:cNvSpPr txBox="1">
            <a:spLocks noChangeArrowheads="1"/>
          </p:cNvSpPr>
          <p:nvPr/>
        </p:nvSpPr>
        <p:spPr bwMode="auto">
          <a:xfrm>
            <a:off x="38100" y="6496050"/>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t>
            </a:r>
          </a:p>
        </p:txBody>
      </p:sp>
      <p:pic>
        <p:nvPicPr>
          <p:cNvPr id="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171700"/>
            <a:ext cx="8339138"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871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z="3200" dirty="0"/>
              <a:t>Visualization for communication/archiving</a:t>
            </a:r>
            <a:endParaRPr lang="en-US" altLang="en-US" sz="3200" dirty="0" smtClean="0"/>
          </a:p>
        </p:txBody>
      </p:sp>
      <p:sp>
        <p:nvSpPr>
          <p:cNvPr id="37891" name="Rectangle 3"/>
          <p:cNvSpPr>
            <a:spLocks noGrp="1" noChangeArrowheads="1"/>
          </p:cNvSpPr>
          <p:nvPr>
            <p:ph type="body" idx="1"/>
          </p:nvPr>
        </p:nvSpPr>
        <p:spPr>
          <a:xfrm>
            <a:off x="457200" y="1600200"/>
            <a:ext cx="8686800" cy="4525963"/>
          </a:xfrm>
        </p:spPr>
        <p:txBody>
          <a:bodyPr/>
          <a:lstStyle/>
          <a:p>
            <a:pPr eaLnBrk="1" hangingPunct="1">
              <a:buFontTx/>
              <a:buNone/>
            </a:pPr>
            <a:r>
              <a:rPr lang="en-US" altLang="en-US" sz="2400" dirty="0" smtClean="0"/>
              <a:t>PNGJ </a:t>
            </a:r>
            <a:r>
              <a:rPr lang="en-US" altLang="en-US" sz="2400" dirty="0" err="1" smtClean="0"/>
              <a:t>image+model</a:t>
            </a:r>
            <a:r>
              <a:rPr lang="en-US" altLang="en-US" sz="2400" dirty="0" smtClean="0"/>
              <a:t> format	</a:t>
            </a:r>
          </a:p>
          <a:p>
            <a:pPr eaLnBrk="1" hangingPunct="1">
              <a:buFontTx/>
              <a:buNone/>
            </a:pPr>
            <a:endParaRPr lang="en-US" altLang="en-US" sz="2400" dirty="0" smtClean="0"/>
          </a:p>
        </p:txBody>
      </p:sp>
      <p:sp>
        <p:nvSpPr>
          <p:cNvPr id="37892" name="TextBox 1"/>
          <p:cNvSpPr txBox="1">
            <a:spLocks noChangeArrowheads="1"/>
          </p:cNvSpPr>
          <p:nvPr/>
        </p:nvSpPr>
        <p:spPr bwMode="auto">
          <a:xfrm>
            <a:off x="38100" y="6496050"/>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t>
            </a:r>
          </a:p>
        </p:txBody>
      </p:sp>
      <p:pic>
        <p:nvPicPr>
          <p:cNvPr id="378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93950"/>
            <a:ext cx="7010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9707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z="3200" dirty="0"/>
              <a:t>Visualization for </a:t>
            </a:r>
            <a:r>
              <a:rPr lang="en-US" altLang="en-US" sz="3200" dirty="0" smtClean="0"/>
              <a:t>communication/archiving</a:t>
            </a:r>
          </a:p>
        </p:txBody>
      </p:sp>
      <p:sp>
        <p:nvSpPr>
          <p:cNvPr id="39939" name="Rectangle 3"/>
          <p:cNvSpPr>
            <a:spLocks noGrp="1" noChangeArrowheads="1"/>
          </p:cNvSpPr>
          <p:nvPr>
            <p:ph type="body" idx="1"/>
          </p:nvPr>
        </p:nvSpPr>
        <p:spPr>
          <a:xfrm>
            <a:off x="457200" y="1600200"/>
            <a:ext cx="7239000" cy="4525963"/>
          </a:xfrm>
        </p:spPr>
        <p:txBody>
          <a:bodyPr/>
          <a:lstStyle/>
          <a:p>
            <a:pPr eaLnBrk="1" hangingPunct="1">
              <a:buFontTx/>
              <a:buNone/>
            </a:pPr>
            <a:r>
              <a:rPr lang="en-US" altLang="en-US" sz="2400" dirty="0" smtClean="0"/>
              <a:t>PNGJ </a:t>
            </a:r>
            <a:r>
              <a:rPr lang="en-US" altLang="en-US" sz="2400" dirty="0" err="1" smtClean="0"/>
              <a:t>image+model</a:t>
            </a:r>
            <a:r>
              <a:rPr lang="en-US" altLang="en-US" sz="2400" dirty="0" smtClean="0"/>
              <a:t> format – readable as ZIP file</a:t>
            </a:r>
          </a:p>
          <a:p>
            <a:pPr eaLnBrk="1" hangingPunct="1">
              <a:buFontTx/>
              <a:buNone/>
            </a:pPr>
            <a:r>
              <a:rPr lang="en-US" altLang="en-US" sz="2400" dirty="0" smtClean="0"/>
              <a:t>	</a:t>
            </a:r>
          </a:p>
          <a:p>
            <a:pPr eaLnBrk="1" hangingPunct="1">
              <a:buFontTx/>
              <a:buNone/>
            </a:pPr>
            <a:endParaRPr lang="en-US" altLang="en-US" sz="2400" dirty="0" smtClean="0"/>
          </a:p>
        </p:txBody>
      </p:sp>
      <p:sp>
        <p:nvSpPr>
          <p:cNvPr id="39940" name="TextBox 1"/>
          <p:cNvSpPr txBox="1">
            <a:spLocks noChangeArrowheads="1"/>
          </p:cNvSpPr>
          <p:nvPr/>
        </p:nvSpPr>
        <p:spPr bwMode="auto">
          <a:xfrm>
            <a:off x="38100" y="6496050"/>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t>
            </a:r>
          </a:p>
        </p:txBody>
      </p:sp>
      <p:pic>
        <p:nvPicPr>
          <p:cNvPr id="3994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514600"/>
            <a:ext cx="647541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930650"/>
            <a:ext cx="25400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211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p:txBody>
          <a:bodyPr/>
          <a:lstStyle/>
          <a:p>
            <a:pPr>
              <a:buFontTx/>
              <a:buNone/>
            </a:pPr>
            <a:r>
              <a:rPr lang="en-US" altLang="en-US" dirty="0"/>
              <a:t>Challenges include:</a:t>
            </a:r>
          </a:p>
          <a:p>
            <a:pPr>
              <a:buFontTx/>
              <a:buNone/>
            </a:pPr>
            <a:endParaRPr lang="en-US" altLang="en-US" dirty="0"/>
          </a:p>
          <a:p>
            <a:r>
              <a:rPr lang="en-US" altLang="en-US" dirty="0"/>
              <a:t>Realistic rendering</a:t>
            </a:r>
          </a:p>
          <a:p>
            <a:r>
              <a:rPr lang="en-US" altLang="en-US" dirty="0"/>
              <a:t>Speed</a:t>
            </a:r>
          </a:p>
          <a:p>
            <a:r>
              <a:rPr lang="en-US" altLang="en-US" dirty="0"/>
              <a:t>Scalability</a:t>
            </a:r>
          </a:p>
          <a:p>
            <a:r>
              <a:rPr lang="en-US" altLang="en-US" b="1" dirty="0"/>
              <a:t>Surface rendering</a:t>
            </a:r>
          </a:p>
        </p:txBody>
      </p:sp>
      <p:sp>
        <p:nvSpPr>
          <p:cNvPr id="8" name="Rectangle 2"/>
          <p:cNvSpPr>
            <a:spLocks noGrp="1" noChangeArrowheads="1"/>
          </p:cNvSpPr>
          <p:nvPr>
            <p:ph type="title"/>
          </p:nvPr>
        </p:nvSpPr>
        <p:spPr>
          <a:xfrm>
            <a:off x="457200" y="274638"/>
            <a:ext cx="8229600" cy="1143000"/>
          </a:xfrm>
        </p:spPr>
        <p:txBody>
          <a:bodyPr/>
          <a:lstStyle/>
          <a:p>
            <a:r>
              <a:rPr lang="en-US" altLang="en-US" sz="4000" dirty="0"/>
              <a:t>Web-base </a:t>
            </a:r>
            <a:r>
              <a:rPr lang="en-US" altLang="en-US" sz="4000"/>
              <a:t>molecular </a:t>
            </a:r>
            <a:r>
              <a:rPr lang="en-US" altLang="en-US" sz="4000" smtClean="0"/>
              <a:t>visualisation</a:t>
            </a:r>
            <a:endParaRPr lang="en-US" altLang="en-US" sz="4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4000" dirty="0"/>
              <a:t>Web-base molecular </a:t>
            </a:r>
            <a:r>
              <a:rPr lang="en-US" altLang="en-US" sz="4000" dirty="0" err="1" smtClean="0"/>
              <a:t>visualisation</a:t>
            </a:r>
            <a:endParaRPr lang="en-US" altLang="en-US" sz="4000" dirty="0"/>
          </a:p>
        </p:txBody>
      </p:sp>
      <p:pic>
        <p:nvPicPr>
          <p:cNvPr id="53254" name="Picture 6" descr="sasurface"/>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573713" y="3938588"/>
            <a:ext cx="2187575" cy="2187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7" name="Picture 9" descr="solvcaff"/>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5410200" y="1447800"/>
            <a:ext cx="2185988" cy="2185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3260" name="Object 12"/>
          <p:cNvGraphicFramePr>
            <a:graphicFrameLocks noChangeAspect="1"/>
          </p:cNvGraphicFramePr>
          <p:nvPr/>
        </p:nvGraphicFramePr>
        <p:xfrm>
          <a:off x="1752600" y="2743200"/>
          <a:ext cx="3324225" cy="3333750"/>
        </p:xfrm>
        <a:graphic>
          <a:graphicData uri="http://schemas.openxmlformats.org/presentationml/2006/ole">
            <mc:AlternateContent xmlns:mc="http://schemas.openxmlformats.org/markup-compatibility/2006">
              <mc:Choice xmlns:v="urn:schemas-microsoft-com:vml" Requires="v">
                <p:oleObj spid="_x0000_s53280" name="Bitmap Image" r:id="rId5" imgW="3323810" imgH="3333333" progId="Paint.Picture">
                  <p:embed/>
                </p:oleObj>
              </mc:Choice>
              <mc:Fallback>
                <p:oleObj name="Bitmap Image" r:id="rId5" imgW="3323810" imgH="3333333" progId="Paint.Picture">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743200"/>
                        <a:ext cx="332422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3"/>
          <p:cNvSpPr txBox="1">
            <a:spLocks noChangeArrowheads="1"/>
          </p:cNvSpPr>
          <p:nvPr/>
        </p:nvSpPr>
        <p:spPr bwMode="auto">
          <a:xfrm>
            <a:off x="457200" y="1600200"/>
            <a:ext cx="4953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molecular surfaces</a:t>
            </a:r>
            <a:endParaRPr lang="en-US" alt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z="4000" dirty="0"/>
              <a:t>Web-base </a:t>
            </a:r>
            <a:r>
              <a:rPr lang="en-US" altLang="en-US" sz="4000"/>
              <a:t>molecular </a:t>
            </a:r>
            <a:r>
              <a:rPr lang="en-US" altLang="en-US" sz="4000" smtClean="0"/>
              <a:t>visualisation</a:t>
            </a:r>
            <a:endParaRPr lang="en-US" altLang="en-US" sz="4000" dirty="0"/>
          </a:p>
        </p:txBody>
      </p:sp>
      <p:sp>
        <p:nvSpPr>
          <p:cNvPr id="59395" name="Rectangle 3"/>
          <p:cNvSpPr>
            <a:spLocks noGrp="1" noChangeArrowheads="1"/>
          </p:cNvSpPr>
          <p:nvPr>
            <p:ph type="body" sz="half" idx="1"/>
          </p:nvPr>
        </p:nvSpPr>
        <p:spPr>
          <a:xfrm>
            <a:off x="457200" y="1600200"/>
            <a:ext cx="4953000" cy="4525963"/>
          </a:xfrm>
        </p:spPr>
        <p:txBody>
          <a:bodyPr/>
          <a:lstStyle/>
          <a:p>
            <a:pPr>
              <a:buFontTx/>
              <a:buNone/>
            </a:pPr>
            <a:r>
              <a:rPr lang="en-US" altLang="en-US" sz="2800" dirty="0"/>
              <a:t>Applications of </a:t>
            </a:r>
            <a:r>
              <a:rPr lang="en-US" altLang="en-US" sz="2800" dirty="0" err="1"/>
              <a:t>isosurfaces</a:t>
            </a:r>
            <a:r>
              <a:rPr lang="en-US" altLang="en-US" sz="2800" dirty="0"/>
              <a:t>:</a:t>
            </a:r>
          </a:p>
          <a:p>
            <a:pPr>
              <a:buFontTx/>
              <a:buNone/>
            </a:pPr>
            <a:r>
              <a:rPr lang="en-US" altLang="en-US" sz="2800" b="1" dirty="0"/>
              <a:t>    molecular orbitals</a:t>
            </a:r>
            <a:r>
              <a:rPr lang="en-US" altLang="en-US" sz="2800" dirty="0"/>
              <a:t> </a:t>
            </a:r>
          </a:p>
        </p:txBody>
      </p:sp>
      <p:pic>
        <p:nvPicPr>
          <p:cNvPr id="59401" name="Picture 9" descr="mocalc"/>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562600" y="1676400"/>
            <a:ext cx="2181225" cy="2185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403" name="Picture 11" descr="webmo"/>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943600" y="4191000"/>
            <a:ext cx="2187575" cy="2187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406" name="Picture 14" descr="mopl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743200"/>
            <a:ext cx="3810000" cy="3800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sz="4000" dirty="0"/>
              <a:t>Web-base </a:t>
            </a:r>
            <a:r>
              <a:rPr lang="en-US" altLang="en-US" sz="4000"/>
              <a:t>molecular </a:t>
            </a:r>
            <a:r>
              <a:rPr lang="en-US" altLang="en-US" sz="4000" smtClean="0"/>
              <a:t>visualisation</a:t>
            </a:r>
            <a:endParaRPr lang="en-US" altLang="en-US" sz="4000" dirty="0"/>
          </a:p>
        </p:txBody>
      </p:sp>
      <p:sp>
        <p:nvSpPr>
          <p:cNvPr id="66563" name="Rectangle 3"/>
          <p:cNvSpPr>
            <a:spLocks noGrp="1" noChangeArrowheads="1"/>
          </p:cNvSpPr>
          <p:nvPr>
            <p:ph type="body" sz="half" idx="1"/>
          </p:nvPr>
        </p:nvSpPr>
        <p:spPr>
          <a:xfrm>
            <a:off x="457200" y="1600200"/>
            <a:ext cx="4953000" cy="4525963"/>
          </a:xfrm>
        </p:spPr>
        <p:txBody>
          <a:bodyPr/>
          <a:lstStyle/>
          <a:p>
            <a:pPr>
              <a:buFontTx/>
              <a:buNone/>
            </a:pPr>
            <a:r>
              <a:rPr lang="en-US" altLang="en-US" sz="2800" dirty="0"/>
              <a:t>Applications of </a:t>
            </a:r>
            <a:r>
              <a:rPr lang="en-US" altLang="en-US" sz="2800" dirty="0" err="1"/>
              <a:t>isosurfaces</a:t>
            </a:r>
            <a:r>
              <a:rPr lang="en-US" altLang="en-US" sz="2800" dirty="0"/>
              <a:t>:</a:t>
            </a:r>
          </a:p>
          <a:p>
            <a:pPr>
              <a:buFontTx/>
              <a:buNone/>
            </a:pPr>
            <a:r>
              <a:rPr lang="en-US" altLang="en-US" sz="2800" b="1" dirty="0"/>
              <a:t>    </a:t>
            </a:r>
            <a:r>
              <a:rPr lang="en-US" altLang="en-US" sz="2800" b="1" dirty="0" smtClean="0"/>
              <a:t>potential maps</a:t>
            </a:r>
            <a:endParaRPr lang="en-US" altLang="en-US" sz="2800" dirty="0"/>
          </a:p>
        </p:txBody>
      </p:sp>
      <p:pic>
        <p:nvPicPr>
          <p:cNvPr id="66567" name="Picture 7" descr="contour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133600"/>
            <a:ext cx="3571875"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6570" name="Picture 10" descr="isoplan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19200" y="2895600"/>
            <a:ext cx="3276600" cy="3260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z="4000" dirty="0"/>
              <a:t>Web-base </a:t>
            </a:r>
            <a:r>
              <a:rPr lang="en-US" altLang="en-US" sz="4000"/>
              <a:t>molecular </a:t>
            </a:r>
            <a:r>
              <a:rPr lang="en-US" altLang="en-US" sz="4000" smtClean="0"/>
              <a:t>visualisation</a:t>
            </a:r>
            <a:endParaRPr lang="en-US" altLang="en-US" sz="4000" dirty="0"/>
          </a:p>
        </p:txBody>
      </p:sp>
      <p:sp>
        <p:nvSpPr>
          <p:cNvPr id="62467" name="Rectangle 3"/>
          <p:cNvSpPr>
            <a:spLocks noGrp="1" noChangeArrowheads="1"/>
          </p:cNvSpPr>
          <p:nvPr>
            <p:ph type="body" sz="half" idx="1"/>
          </p:nvPr>
        </p:nvSpPr>
        <p:spPr>
          <a:xfrm>
            <a:off x="457200" y="1600200"/>
            <a:ext cx="5638800" cy="4525963"/>
          </a:xfrm>
        </p:spPr>
        <p:txBody>
          <a:bodyPr/>
          <a:lstStyle/>
          <a:p>
            <a:pPr>
              <a:buFontTx/>
              <a:buNone/>
            </a:pPr>
            <a:r>
              <a:rPr lang="en-US" altLang="en-US" sz="2800" dirty="0"/>
              <a:t>Applications of </a:t>
            </a:r>
            <a:r>
              <a:rPr lang="en-US" altLang="en-US" sz="2800" dirty="0" err="1"/>
              <a:t>isosurfaces</a:t>
            </a:r>
            <a:r>
              <a:rPr lang="en-US" altLang="en-US" sz="2800" dirty="0"/>
              <a:t>:</a:t>
            </a:r>
          </a:p>
          <a:p>
            <a:pPr>
              <a:buFontTx/>
              <a:buNone/>
            </a:pPr>
            <a:r>
              <a:rPr lang="en-US" altLang="en-US" sz="2800" b="1" dirty="0"/>
              <a:t>    </a:t>
            </a:r>
            <a:r>
              <a:rPr lang="en-US" altLang="en-US" sz="2800" b="1" dirty="0" smtClean="0"/>
              <a:t>Fermi surfaces</a:t>
            </a:r>
            <a:endParaRPr lang="en-US" altLang="en-US" sz="2800" dirty="0"/>
          </a:p>
        </p:txBody>
      </p:sp>
      <p:pic>
        <p:nvPicPr>
          <p:cNvPr id="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363" y="2775416"/>
            <a:ext cx="2781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337050"/>
            <a:ext cx="2781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30687" y="3572668"/>
            <a:ext cx="3959225"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873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z="4000" dirty="0"/>
              <a:t>Web-base </a:t>
            </a:r>
            <a:r>
              <a:rPr lang="en-US" altLang="en-US" sz="4000"/>
              <a:t>molecular </a:t>
            </a:r>
            <a:r>
              <a:rPr lang="en-US" altLang="en-US" sz="4000" smtClean="0"/>
              <a:t>visualisation</a:t>
            </a:r>
            <a:endParaRPr lang="en-US" altLang="en-US" sz="4000" dirty="0"/>
          </a:p>
        </p:txBody>
      </p:sp>
      <p:sp>
        <p:nvSpPr>
          <p:cNvPr id="62467" name="Rectangle 3"/>
          <p:cNvSpPr>
            <a:spLocks noGrp="1" noChangeArrowheads="1"/>
          </p:cNvSpPr>
          <p:nvPr>
            <p:ph type="body" sz="half" idx="1"/>
          </p:nvPr>
        </p:nvSpPr>
        <p:spPr>
          <a:xfrm>
            <a:off x="457200" y="1600200"/>
            <a:ext cx="5638800" cy="4525963"/>
          </a:xfrm>
        </p:spPr>
        <p:txBody>
          <a:bodyPr/>
          <a:lstStyle/>
          <a:p>
            <a:pPr>
              <a:buFontTx/>
              <a:buNone/>
            </a:pPr>
            <a:r>
              <a:rPr lang="en-US" altLang="en-US" sz="2800" dirty="0"/>
              <a:t>Applications of </a:t>
            </a:r>
            <a:r>
              <a:rPr lang="en-US" altLang="en-US" sz="2800" dirty="0" err="1"/>
              <a:t>isosurfaces</a:t>
            </a:r>
            <a:r>
              <a:rPr lang="en-US" altLang="en-US" sz="2800" dirty="0"/>
              <a:t>:</a:t>
            </a:r>
          </a:p>
          <a:p>
            <a:pPr>
              <a:buFontTx/>
              <a:buNone/>
            </a:pPr>
            <a:r>
              <a:rPr lang="en-US" altLang="en-US" sz="2800" b="1" dirty="0"/>
              <a:t>    </a:t>
            </a:r>
            <a:r>
              <a:rPr lang="en-US" altLang="en-US" sz="2800" b="1" dirty="0" smtClean="0"/>
              <a:t>Fermi surfaces</a:t>
            </a:r>
            <a:endParaRPr lang="en-US" altLang="en-US" sz="2800" dirty="0"/>
          </a:p>
        </p:txBody>
      </p:sp>
      <p:sp>
        <p:nvSpPr>
          <p:cNvPr id="3" name="Content Placeholder 2"/>
          <p:cNvSpPr>
            <a:spLocks noGrp="1"/>
          </p:cNvSpPr>
          <p:nvPr>
            <p:ph sz="quarter" idx="3"/>
          </p:nvPr>
        </p:nvSpPr>
        <p:spPr/>
        <p:txBody>
          <a:bodyPr/>
          <a:lstStyle/>
          <a:p>
            <a:endParaRPr lang="en-US"/>
          </a:p>
        </p:txBody>
      </p:sp>
      <p:pic>
        <p:nvPicPr>
          <p:cNvPr id="1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6612" y="2693194"/>
            <a:ext cx="5438775"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2218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z="4000" dirty="0"/>
              <a:t>Web-base molecular </a:t>
            </a:r>
            <a:r>
              <a:rPr lang="en-US" altLang="en-US" sz="4000" dirty="0" err="1" smtClean="0"/>
              <a:t>visualisation</a:t>
            </a:r>
            <a:endParaRPr lang="en-US" altLang="en-US" sz="4000" dirty="0"/>
          </a:p>
        </p:txBody>
      </p:sp>
      <p:sp>
        <p:nvSpPr>
          <p:cNvPr id="69635" name="Rectangle 3"/>
          <p:cNvSpPr>
            <a:spLocks noGrp="1" noChangeArrowheads="1"/>
          </p:cNvSpPr>
          <p:nvPr>
            <p:ph type="body" sz="half" idx="1"/>
          </p:nvPr>
        </p:nvSpPr>
        <p:spPr>
          <a:xfrm>
            <a:off x="457200" y="1600200"/>
            <a:ext cx="5029200" cy="4525963"/>
          </a:xfrm>
        </p:spPr>
        <p:txBody>
          <a:bodyPr/>
          <a:lstStyle/>
          <a:p>
            <a:pPr>
              <a:buFontTx/>
              <a:buNone/>
            </a:pPr>
            <a:r>
              <a:rPr lang="en-US" altLang="en-US" sz="2800" dirty="0"/>
              <a:t>Applications of </a:t>
            </a:r>
            <a:r>
              <a:rPr lang="en-US" altLang="en-US" sz="2800" dirty="0" err="1"/>
              <a:t>isosurfaces</a:t>
            </a:r>
            <a:r>
              <a:rPr lang="en-US" altLang="en-US" sz="2800" dirty="0"/>
              <a:t>:</a:t>
            </a:r>
          </a:p>
          <a:p>
            <a:pPr>
              <a:buFontTx/>
              <a:buNone/>
            </a:pPr>
            <a:r>
              <a:rPr lang="en-US" altLang="en-US" sz="2800" b="1" dirty="0"/>
              <a:t>   </a:t>
            </a:r>
            <a:r>
              <a:rPr lang="en-US" altLang="en-US" sz="2800" b="1" dirty="0" smtClean="0"/>
              <a:t>custom ellipsoids </a:t>
            </a:r>
            <a:r>
              <a:rPr lang="en-US" altLang="en-US" sz="2800" b="1" dirty="0"/>
              <a:t>and </a:t>
            </a:r>
          </a:p>
          <a:p>
            <a:pPr>
              <a:buFontTx/>
              <a:buNone/>
            </a:pPr>
            <a:r>
              <a:rPr lang="en-US" altLang="en-US" sz="2800" b="1" dirty="0"/>
              <a:t>     </a:t>
            </a:r>
            <a:r>
              <a:rPr lang="en-US" altLang="en-US" sz="2800" b="1" dirty="0" smtClean="0"/>
              <a:t>tensors</a:t>
            </a:r>
            <a:endParaRPr lang="en-US" altLang="en-US" sz="2800" dirty="0"/>
          </a:p>
        </p:txBody>
      </p:sp>
      <p:pic>
        <p:nvPicPr>
          <p:cNvPr id="69637" name="Picture 5" descr="ellipsoid"/>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5105400" y="2286000"/>
            <a:ext cx="3581400" cy="3276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p:cNvPicPr>
            <a:picLocks noChangeAspect="1"/>
          </p:cNvPicPr>
          <p:nvPr/>
        </p:nvPicPr>
        <p:blipFill>
          <a:blip r:embed="rId3"/>
          <a:stretch>
            <a:fillRect/>
          </a:stretch>
        </p:blipFill>
        <p:spPr>
          <a:xfrm>
            <a:off x="1524000" y="5867400"/>
            <a:ext cx="5715000" cy="819150"/>
          </a:xfrm>
          <a:prstGeom prst="rect">
            <a:avLst/>
          </a:prstGeom>
        </p:spPr>
      </p:pic>
    </p:spTree>
    <p:extLst>
      <p:ext uri="{BB962C8B-B14F-4D97-AF65-F5344CB8AC3E}">
        <p14:creationId xmlns:p14="http://schemas.microsoft.com/office/powerpoint/2010/main" val="2263276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graphicFrame>
        <p:nvGraphicFramePr>
          <p:cNvPr id="11268" name="Object 4"/>
          <p:cNvGraphicFramePr>
            <a:graphicFrameLocks noGrp="1" noChangeAspect="1"/>
          </p:cNvGraphicFramePr>
          <p:nvPr>
            <p:ph idx="1"/>
          </p:nvPr>
        </p:nvGraphicFramePr>
        <p:xfrm>
          <a:off x="381000" y="1219200"/>
          <a:ext cx="8382000" cy="5146675"/>
        </p:xfrm>
        <a:graphic>
          <a:graphicData uri="http://schemas.openxmlformats.org/presentationml/2006/ole">
            <mc:AlternateContent xmlns:mc="http://schemas.openxmlformats.org/markup-compatibility/2006">
              <mc:Choice xmlns:v="urn:schemas-microsoft-com:vml" Requires="v">
                <p:oleObj spid="_x0000_s11285" name="Bitmap Image" r:id="rId3" imgW="5753903" imgH="3533333" progId="Paint.Picture">
                  <p:embed/>
                </p:oleObj>
              </mc:Choice>
              <mc:Fallback>
                <p:oleObj name="Bitmap Image" r:id="rId3" imgW="5753903" imgH="353333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19200"/>
                        <a:ext cx="8382000" cy="514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1" name="Text Box 7"/>
          <p:cNvSpPr txBox="1">
            <a:spLocks noChangeArrowheads="1"/>
          </p:cNvSpPr>
          <p:nvPr/>
        </p:nvSpPr>
        <p:spPr bwMode="auto">
          <a:xfrm>
            <a:off x="1219200" y="6491288"/>
            <a:ext cx="792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titration curve.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457200" y="1524000"/>
            <a:ext cx="8229600" cy="4525963"/>
          </a:xfrm>
        </p:spPr>
        <p:txBody>
          <a:bodyPr/>
          <a:lstStyle/>
          <a:p>
            <a:pPr eaLnBrk="1" hangingPunct="1">
              <a:buFontTx/>
              <a:buNone/>
            </a:pPr>
            <a:endParaRPr lang="en-US" altLang="en-US" sz="2400" dirty="0" smtClean="0"/>
          </a:p>
        </p:txBody>
      </p:sp>
      <p:pic>
        <p:nvPicPr>
          <p:cNvPr id="3482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38450"/>
            <a:ext cx="4819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t>Web-base molecular </a:t>
            </a:r>
            <a:r>
              <a:rPr lang="en-US" altLang="en-US" sz="4000" dirty="0" err="1" smtClean="0"/>
              <a:t>visualisation</a:t>
            </a:r>
            <a:endParaRPr lang="en-US" altLang="en-US" sz="4000" dirty="0"/>
          </a:p>
        </p:txBody>
      </p:sp>
      <p:sp>
        <p:nvSpPr>
          <p:cNvPr id="5" name="Rectangle 3"/>
          <p:cNvSpPr txBox="1">
            <a:spLocks noChangeArrowheads="1"/>
          </p:cNvSpPr>
          <p:nvPr/>
        </p:nvSpPr>
        <p:spPr bwMode="auto">
          <a:xfrm>
            <a:off x="457200" y="16002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contacts</a:t>
            </a:r>
            <a:endParaRPr lang="en-US" altLang="en-US" sz="2800" dirty="0"/>
          </a:p>
        </p:txBody>
      </p:sp>
    </p:spTree>
    <p:extLst>
      <p:ext uri="{BB962C8B-B14F-4D97-AF65-F5344CB8AC3E}">
        <p14:creationId xmlns:p14="http://schemas.microsoft.com/office/powerpoint/2010/main" val="1337429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24000"/>
            <a:ext cx="8229600" cy="4525963"/>
          </a:xfrm>
        </p:spPr>
        <p:txBody>
          <a:bodyPr/>
          <a:lstStyle/>
          <a:p>
            <a:pPr eaLnBrk="1" hangingPunct="1">
              <a:buFontTx/>
              <a:buNone/>
            </a:pPr>
            <a:endParaRPr lang="en-US" altLang="en-US" sz="2400" dirty="0" smtClean="0"/>
          </a:p>
        </p:txBody>
      </p:sp>
      <p:pic>
        <p:nvPicPr>
          <p:cNvPr id="3584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38450"/>
            <a:ext cx="4819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t>Web-base molecular </a:t>
            </a:r>
            <a:r>
              <a:rPr lang="en-US" altLang="en-US" sz="4000" dirty="0" err="1" smtClean="0"/>
              <a:t>visualisation</a:t>
            </a:r>
            <a:endParaRPr lang="en-US" altLang="en-US" sz="4000" dirty="0"/>
          </a:p>
        </p:txBody>
      </p:sp>
      <p:sp>
        <p:nvSpPr>
          <p:cNvPr id="5" name="Rectangle 3"/>
          <p:cNvSpPr txBox="1">
            <a:spLocks noChangeArrowheads="1"/>
          </p:cNvSpPr>
          <p:nvPr/>
        </p:nvSpPr>
        <p:spPr bwMode="auto">
          <a:xfrm>
            <a:off x="457200" y="16002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contacts</a:t>
            </a:r>
            <a:endParaRPr lang="en-US" altLang="en-US" sz="2800" dirty="0"/>
          </a:p>
        </p:txBody>
      </p:sp>
    </p:spTree>
    <p:extLst>
      <p:ext uri="{BB962C8B-B14F-4D97-AF65-F5344CB8AC3E}">
        <p14:creationId xmlns:p14="http://schemas.microsoft.com/office/powerpoint/2010/main" val="1277389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38450"/>
            <a:ext cx="4819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t>Web-base molecular </a:t>
            </a:r>
            <a:r>
              <a:rPr lang="en-US" altLang="en-US" sz="4000" dirty="0" err="1" smtClean="0"/>
              <a:t>visualisation</a:t>
            </a:r>
            <a:endParaRPr lang="en-US" altLang="en-US" sz="4000" dirty="0"/>
          </a:p>
        </p:txBody>
      </p:sp>
      <p:sp>
        <p:nvSpPr>
          <p:cNvPr id="2" name="Content Placeholder 1"/>
          <p:cNvSpPr>
            <a:spLocks noGrp="1"/>
          </p:cNvSpPr>
          <p:nvPr>
            <p:ph idx="1"/>
          </p:nvPr>
        </p:nvSpPr>
        <p:spPr/>
        <p:txBody>
          <a:bodyPr/>
          <a:lstStyle/>
          <a:p>
            <a:endParaRPr lang="en-US"/>
          </a:p>
        </p:txBody>
      </p:sp>
      <p:sp>
        <p:nvSpPr>
          <p:cNvPr id="7" name="Rectangle 3"/>
          <p:cNvSpPr txBox="1">
            <a:spLocks noChangeArrowheads="1"/>
          </p:cNvSpPr>
          <p:nvPr/>
        </p:nvSpPr>
        <p:spPr bwMode="auto">
          <a:xfrm>
            <a:off x="457200" y="16002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contacts</a:t>
            </a:r>
            <a:endParaRPr lang="en-US" altLang="en-US" sz="2800" dirty="0"/>
          </a:p>
        </p:txBody>
      </p:sp>
    </p:spTree>
    <p:extLst>
      <p:ext uri="{BB962C8B-B14F-4D97-AF65-F5344CB8AC3E}">
        <p14:creationId xmlns:p14="http://schemas.microsoft.com/office/powerpoint/2010/main" val="12992702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457200" y="1524000"/>
            <a:ext cx="8229600" cy="4525963"/>
          </a:xfrm>
        </p:spPr>
        <p:txBody>
          <a:bodyPr/>
          <a:lstStyle/>
          <a:p>
            <a:pPr eaLnBrk="1" hangingPunct="1">
              <a:buFontTx/>
              <a:buNone/>
            </a:pPr>
            <a:endParaRPr lang="en-US" altLang="en-US" sz="2400" dirty="0" smtClean="0"/>
          </a:p>
        </p:txBody>
      </p:sp>
      <p:pic>
        <p:nvPicPr>
          <p:cNvPr id="3789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2771775"/>
            <a:ext cx="59912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t>Web-base molecular </a:t>
            </a:r>
            <a:r>
              <a:rPr lang="en-US" altLang="en-US" sz="4000" dirty="0" err="1" smtClean="0"/>
              <a:t>visualisation</a:t>
            </a:r>
            <a:endParaRPr lang="en-US" altLang="en-US" sz="4000" dirty="0"/>
          </a:p>
        </p:txBody>
      </p:sp>
      <p:sp>
        <p:nvSpPr>
          <p:cNvPr id="5" name="Rectangle 3"/>
          <p:cNvSpPr txBox="1">
            <a:spLocks noChangeArrowheads="1"/>
          </p:cNvSpPr>
          <p:nvPr/>
        </p:nvSpPr>
        <p:spPr bwMode="auto">
          <a:xfrm>
            <a:off x="457200" y="16002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contacts</a:t>
            </a:r>
            <a:endParaRPr lang="en-US" altLang="en-US" sz="2800" dirty="0"/>
          </a:p>
        </p:txBody>
      </p:sp>
    </p:spTree>
    <p:extLst>
      <p:ext uri="{BB962C8B-B14F-4D97-AF65-F5344CB8AC3E}">
        <p14:creationId xmlns:p14="http://schemas.microsoft.com/office/powerpoint/2010/main" val="13351002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628900"/>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2"/>
          <p:cNvSpPr>
            <a:spLocks noGrp="1" noChangeArrowheads="1"/>
          </p:cNvSpPr>
          <p:nvPr>
            <p:ph type="title"/>
          </p:nvPr>
        </p:nvSpPr>
        <p:spPr/>
        <p:txBody>
          <a:bodyPr/>
          <a:lstStyle/>
          <a:p>
            <a:pPr eaLnBrk="1" hangingPunct="1"/>
            <a:r>
              <a:rPr lang="en-US" altLang="en-US" sz="3200" dirty="0"/>
              <a:t>Crystallographic </a:t>
            </a:r>
            <a:r>
              <a:rPr lang="en-US" altLang="en-US" sz="3200" dirty="0" err="1"/>
              <a:t>visualisation</a:t>
            </a:r>
            <a:endParaRPr lang="en-US" altLang="en-US" sz="3200" dirty="0" smtClean="0"/>
          </a:p>
        </p:txBody>
      </p:sp>
      <p:sp>
        <p:nvSpPr>
          <p:cNvPr id="51204" name="Rectangle 3"/>
          <p:cNvSpPr>
            <a:spLocks noGrp="1" noChangeArrowheads="1"/>
          </p:cNvSpPr>
          <p:nvPr>
            <p:ph type="body" idx="1"/>
          </p:nvPr>
        </p:nvSpPr>
        <p:spPr>
          <a:xfrm>
            <a:off x="457200" y="1981200"/>
            <a:ext cx="8229600" cy="4525963"/>
          </a:xfrm>
        </p:spPr>
        <p:txBody>
          <a:bodyPr/>
          <a:lstStyle/>
          <a:p>
            <a:pPr eaLnBrk="1" hangingPunct="1">
              <a:buFontTx/>
              <a:buNone/>
            </a:pPr>
            <a:endParaRPr lang="en-US" altLang="en-US" sz="2400" dirty="0" smtClean="0"/>
          </a:p>
          <a:p>
            <a:pPr eaLnBrk="1" hangingPunct="1">
              <a:buFontTx/>
              <a:buNone/>
            </a:pPr>
            <a:endParaRPr lang="en-US" altLang="en-US" sz="2400" dirty="0" smtClean="0"/>
          </a:p>
          <a:p>
            <a:pPr eaLnBrk="1" hangingPunct="1">
              <a:buFontTx/>
              <a:buNone/>
            </a:pPr>
            <a:r>
              <a:rPr lang="en-US" altLang="en-US" sz="2400" dirty="0" smtClean="0"/>
              <a:t>Show actual crystallographic electron density data, and allow for dynamic clipping based on sigma values. </a:t>
            </a:r>
          </a:p>
        </p:txBody>
      </p:sp>
      <p:sp>
        <p:nvSpPr>
          <p:cNvPr id="5" name="Rectangle 3"/>
          <p:cNvSpPr txBox="1">
            <a:spLocks noChangeArrowheads="1"/>
          </p:cNvSpPr>
          <p:nvPr/>
        </p:nvSpPr>
        <p:spPr bwMode="auto">
          <a:xfrm>
            <a:off x="457200" y="15240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electron density</a:t>
            </a:r>
            <a:endParaRPr lang="en-US" altLang="en-US" sz="2800" dirty="0"/>
          </a:p>
        </p:txBody>
      </p:sp>
    </p:spTree>
    <p:extLst>
      <p:ext uri="{BB962C8B-B14F-4D97-AF65-F5344CB8AC3E}">
        <p14:creationId xmlns:p14="http://schemas.microsoft.com/office/powerpoint/2010/main" val="1938132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628900"/>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2"/>
          <p:cNvSpPr>
            <a:spLocks noGrp="1" noChangeArrowheads="1"/>
          </p:cNvSpPr>
          <p:nvPr>
            <p:ph type="title"/>
          </p:nvPr>
        </p:nvSpPr>
        <p:spPr/>
        <p:txBody>
          <a:bodyPr/>
          <a:lstStyle/>
          <a:p>
            <a:pPr eaLnBrk="1" hangingPunct="1"/>
            <a:r>
              <a:rPr lang="en-US" altLang="en-US" sz="3200" dirty="0"/>
              <a:t>Crystallographic </a:t>
            </a:r>
            <a:r>
              <a:rPr lang="en-US" altLang="en-US" sz="3200" dirty="0" err="1"/>
              <a:t>visualisation</a:t>
            </a:r>
            <a:endParaRPr lang="en-US" altLang="en-US" sz="3200" dirty="0" smtClean="0"/>
          </a:p>
        </p:txBody>
      </p:sp>
      <p:sp>
        <p:nvSpPr>
          <p:cNvPr id="52228" name="Rectangle 3"/>
          <p:cNvSpPr>
            <a:spLocks noGrp="1" noChangeArrowheads="1"/>
          </p:cNvSpPr>
          <p:nvPr>
            <p:ph type="body" idx="1"/>
          </p:nvPr>
        </p:nvSpPr>
        <p:spPr>
          <a:xfrm>
            <a:off x="457200" y="1981200"/>
            <a:ext cx="8229600" cy="4525963"/>
          </a:xfrm>
        </p:spPr>
        <p:txBody>
          <a:bodyPr/>
          <a:lstStyle/>
          <a:p>
            <a:pPr eaLnBrk="1" hangingPunct="1">
              <a:buFontTx/>
              <a:buNone/>
            </a:pPr>
            <a:endParaRPr lang="en-US" altLang="en-US" sz="2400" dirty="0" smtClean="0"/>
          </a:p>
          <a:p>
            <a:pPr eaLnBrk="1" hangingPunct="1">
              <a:buFontTx/>
              <a:buNone/>
            </a:pPr>
            <a:endParaRPr lang="en-US" altLang="en-US" sz="2400" dirty="0" smtClean="0"/>
          </a:p>
          <a:p>
            <a:pPr eaLnBrk="1" hangingPunct="1">
              <a:buFontTx/>
              <a:buNone/>
            </a:pPr>
            <a:r>
              <a:rPr lang="en-US" altLang="en-US" sz="2400" dirty="0" smtClean="0"/>
              <a:t>Show actual crystallographic electron density data, and allow for dynamic clipping based on sigma values. </a:t>
            </a:r>
          </a:p>
        </p:txBody>
      </p:sp>
      <p:sp>
        <p:nvSpPr>
          <p:cNvPr id="5" name="Rectangle 3"/>
          <p:cNvSpPr txBox="1">
            <a:spLocks noChangeArrowheads="1"/>
          </p:cNvSpPr>
          <p:nvPr/>
        </p:nvSpPr>
        <p:spPr bwMode="auto">
          <a:xfrm>
            <a:off x="457200" y="15240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electron density</a:t>
            </a:r>
            <a:endParaRPr lang="en-US" altLang="en-US" sz="2800" dirty="0"/>
          </a:p>
        </p:txBody>
      </p:sp>
    </p:spTree>
    <p:extLst>
      <p:ext uri="{BB962C8B-B14F-4D97-AF65-F5344CB8AC3E}">
        <p14:creationId xmlns:p14="http://schemas.microsoft.com/office/powerpoint/2010/main" val="1293021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z="3200" dirty="0"/>
              <a:t>Crystallographic </a:t>
            </a:r>
            <a:r>
              <a:rPr lang="en-US" altLang="en-US" sz="3200" dirty="0" err="1"/>
              <a:t>visualisation</a:t>
            </a:r>
            <a:endParaRPr lang="en-US" altLang="en-US" sz="3200" dirty="0" smtClean="0"/>
          </a:p>
        </p:txBody>
      </p:sp>
      <p:sp>
        <p:nvSpPr>
          <p:cNvPr id="54275" name="Rectangle 3"/>
          <p:cNvSpPr>
            <a:spLocks noGrp="1" noChangeArrowheads="1"/>
          </p:cNvSpPr>
          <p:nvPr>
            <p:ph type="body" idx="1"/>
          </p:nvPr>
        </p:nvSpPr>
        <p:spPr>
          <a:xfrm>
            <a:off x="457200" y="1981200"/>
            <a:ext cx="8229600" cy="4525963"/>
          </a:xfrm>
        </p:spPr>
        <p:txBody>
          <a:bodyPr/>
          <a:lstStyle/>
          <a:p>
            <a:pPr eaLnBrk="1" hangingPunct="1">
              <a:buFontTx/>
              <a:buNone/>
            </a:pPr>
            <a:r>
              <a:rPr lang="en-US" altLang="en-US" sz="2400" dirty="0" smtClean="0"/>
              <a:t> </a:t>
            </a:r>
          </a:p>
          <a:p>
            <a:pPr eaLnBrk="1" hangingPunct="1">
              <a:buFontTx/>
              <a:buNone/>
            </a:pPr>
            <a:endParaRPr lang="en-US" altLang="en-US" sz="2400" dirty="0" smtClean="0"/>
          </a:p>
          <a:p>
            <a:pPr eaLnBrk="1" hangingPunct="1">
              <a:buFontTx/>
              <a:buNone/>
            </a:pPr>
            <a:r>
              <a:rPr lang="en-US" altLang="en-US" sz="2400" dirty="0" smtClean="0"/>
              <a:t>Show actual crystallographic electron density data, and allow for dynamic clipping based on sigma values. </a:t>
            </a:r>
          </a:p>
        </p:txBody>
      </p:sp>
      <p:pic>
        <p:nvPicPr>
          <p:cNvPr id="5427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6576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457200" y="15240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electron density</a:t>
            </a:r>
            <a:endParaRPr lang="en-US" altLang="en-US" sz="2800" dirty="0"/>
          </a:p>
        </p:txBody>
      </p:sp>
    </p:spTree>
    <p:extLst>
      <p:ext uri="{BB962C8B-B14F-4D97-AF65-F5344CB8AC3E}">
        <p14:creationId xmlns:p14="http://schemas.microsoft.com/office/powerpoint/2010/main" val="306222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z="3200" dirty="0"/>
              <a:t>Crystallographic </a:t>
            </a:r>
            <a:r>
              <a:rPr lang="en-US" altLang="en-US" sz="3200" dirty="0" err="1"/>
              <a:t>visualisation</a:t>
            </a:r>
            <a:endParaRPr lang="en-US" altLang="en-US" sz="3200" dirty="0" smtClean="0"/>
          </a:p>
        </p:txBody>
      </p:sp>
      <p:sp>
        <p:nvSpPr>
          <p:cNvPr id="53251" name="Rectangle 3"/>
          <p:cNvSpPr>
            <a:spLocks noGrp="1" noChangeArrowheads="1"/>
          </p:cNvSpPr>
          <p:nvPr>
            <p:ph type="body" idx="1"/>
          </p:nvPr>
        </p:nvSpPr>
        <p:spPr>
          <a:xfrm>
            <a:off x="457200" y="1981200"/>
            <a:ext cx="8229600" cy="4525963"/>
          </a:xfrm>
        </p:spPr>
        <p:txBody>
          <a:bodyPr/>
          <a:lstStyle/>
          <a:p>
            <a:pPr eaLnBrk="1" hangingPunct="1">
              <a:buFontTx/>
              <a:buNone/>
            </a:pPr>
            <a:r>
              <a:rPr lang="en-US" altLang="en-US" sz="2400" dirty="0" smtClean="0"/>
              <a:t> </a:t>
            </a:r>
          </a:p>
          <a:p>
            <a:pPr eaLnBrk="1" hangingPunct="1">
              <a:buFontTx/>
              <a:buNone/>
            </a:pPr>
            <a:endParaRPr lang="en-US" altLang="en-US" sz="2400" dirty="0" smtClean="0"/>
          </a:p>
          <a:p>
            <a:pPr eaLnBrk="1" hangingPunct="1">
              <a:buFontTx/>
              <a:buNone/>
            </a:pPr>
            <a:r>
              <a:rPr lang="en-US" altLang="en-US" sz="2400" dirty="0" smtClean="0"/>
              <a:t>Show actual crystallographic electron density data, and allow for dynamic clipping based on sigma values. </a:t>
            </a:r>
          </a:p>
        </p:txBody>
      </p:sp>
      <p:pic>
        <p:nvPicPr>
          <p:cNvPr id="5325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6576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457200" y="1524000"/>
            <a:ext cx="5029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smtClean="0"/>
              <a:t>Applications of </a:t>
            </a:r>
            <a:r>
              <a:rPr lang="en-US" altLang="en-US" sz="2800" dirty="0" err="1" smtClean="0"/>
              <a:t>isosurfaces</a:t>
            </a:r>
            <a:r>
              <a:rPr lang="en-US" altLang="en-US" sz="2800" dirty="0" smtClean="0"/>
              <a:t>:</a:t>
            </a:r>
          </a:p>
          <a:p>
            <a:pPr>
              <a:buFontTx/>
              <a:buNone/>
            </a:pPr>
            <a:r>
              <a:rPr lang="en-US" altLang="en-US" sz="2800" b="1" dirty="0" smtClean="0"/>
              <a:t>   electron density</a:t>
            </a:r>
            <a:endParaRPr lang="en-US" altLang="en-US" sz="2800" dirty="0"/>
          </a:p>
        </p:txBody>
      </p:sp>
    </p:spTree>
    <p:extLst>
      <p:ext uri="{BB962C8B-B14F-4D97-AF65-F5344CB8AC3E}">
        <p14:creationId xmlns:p14="http://schemas.microsoft.com/office/powerpoint/2010/main" val="6075073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sz="half" idx="1"/>
          </p:nvPr>
        </p:nvSpPr>
        <p:spPr>
          <a:xfrm>
            <a:off x="457200" y="1600200"/>
            <a:ext cx="7772400" cy="4525963"/>
          </a:xfrm>
        </p:spPr>
        <p:txBody>
          <a:bodyPr/>
          <a:lstStyle/>
          <a:p>
            <a:pPr eaLnBrk="1" hangingPunct="1">
              <a:buFontTx/>
              <a:buNone/>
            </a:pPr>
            <a:r>
              <a:rPr lang="en-US" altLang="en-US" sz="2800" dirty="0" smtClean="0"/>
              <a:t>Periodic </a:t>
            </a:r>
            <a:r>
              <a:rPr lang="en-US" altLang="en-US" sz="2800" dirty="0"/>
              <a:t>i</a:t>
            </a:r>
            <a:r>
              <a:rPr lang="en-US" altLang="en-US" sz="2800" dirty="0" smtClean="0"/>
              <a:t>sosurface </a:t>
            </a:r>
            <a:r>
              <a:rPr lang="en-US" altLang="en-US" sz="2800" dirty="0"/>
              <a:t>c</a:t>
            </a:r>
            <a:r>
              <a:rPr lang="en-US" altLang="en-US" sz="2800" dirty="0" smtClean="0"/>
              <a:t>reation</a:t>
            </a:r>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2514600"/>
            <a:ext cx="64674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57200" y="274638"/>
            <a:ext cx="8229600" cy="1143000"/>
          </a:xfrm>
        </p:spPr>
        <p:txBody>
          <a:bodyPr/>
          <a:lstStyle/>
          <a:p>
            <a:pPr eaLnBrk="1" hangingPunct="1"/>
            <a:r>
              <a:rPr lang="en-US" altLang="en-US" sz="3200" dirty="0"/>
              <a:t>Crystallographic </a:t>
            </a:r>
            <a:r>
              <a:rPr lang="en-US" altLang="en-US" sz="3200" dirty="0" err="1"/>
              <a:t>visualisation</a:t>
            </a:r>
            <a:endParaRPr lang="en-US" altLang="en-US" sz="3200" dirty="0" smtClean="0"/>
          </a:p>
        </p:txBody>
      </p:sp>
    </p:spTree>
    <p:extLst>
      <p:ext uri="{BB962C8B-B14F-4D97-AF65-F5344CB8AC3E}">
        <p14:creationId xmlns:p14="http://schemas.microsoft.com/office/powerpoint/2010/main" val="2883464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47107"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Symmetry Depiction</a:t>
            </a:r>
          </a:p>
          <a:p>
            <a:pPr eaLnBrk="1" hangingPunct="1">
              <a:buFontTx/>
              <a:buNone/>
            </a:pPr>
            <a:endParaRPr lang="en-US" altLang="en-US" sz="2400" smtClean="0"/>
          </a:p>
          <a:p>
            <a:pPr eaLnBrk="1" hangingPunct="1">
              <a:buFontTx/>
              <a:buNone/>
            </a:pPr>
            <a:r>
              <a:rPr lang="en-US" altLang="en-US" sz="2400" i="1" smtClean="0"/>
              <a:t>… draw symop @1 @10</a:t>
            </a:r>
          </a:p>
        </p:txBody>
      </p:sp>
      <p:pic>
        <p:nvPicPr>
          <p:cNvPr id="4710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963863"/>
            <a:ext cx="410527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873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sp>
        <p:nvSpPr>
          <p:cNvPr id="13315" name="Rectangle 3"/>
          <p:cNvSpPr>
            <a:spLocks noGrp="1" noChangeArrowheads="1"/>
          </p:cNvSpPr>
          <p:nvPr>
            <p:ph type="body" sz="half" idx="1"/>
          </p:nvPr>
        </p:nvSpPr>
        <p:spPr/>
        <p:txBody>
          <a:bodyPr/>
          <a:lstStyle/>
          <a:p>
            <a:pPr marL="609600" indent="-609600">
              <a:buFontTx/>
              <a:buNone/>
            </a:pPr>
            <a:r>
              <a:rPr lang="en-US" altLang="en-US" sz="2800"/>
              <a:t>time(sec) [NO2] </a:t>
            </a:r>
          </a:p>
          <a:p>
            <a:pPr marL="609600" indent="-609600">
              <a:buFontTx/>
              <a:buNone/>
            </a:pPr>
            <a:r>
              <a:rPr lang="en-US" altLang="en-US" sz="2800"/>
              <a:t>    0         0.0100 </a:t>
            </a:r>
          </a:p>
          <a:p>
            <a:pPr marL="609600" indent="-609600">
              <a:buFontTx/>
              <a:buNone/>
            </a:pPr>
            <a:r>
              <a:rPr lang="en-US" altLang="en-US" sz="2800"/>
              <a:t>  50         0.0079 </a:t>
            </a:r>
          </a:p>
          <a:p>
            <a:pPr marL="609600" indent="-609600">
              <a:buFontTx/>
              <a:buAutoNum type="arabicPlain" startAt="100"/>
            </a:pPr>
            <a:r>
              <a:rPr lang="en-US" altLang="en-US" sz="2800"/>
              <a:t>         0.0065 </a:t>
            </a:r>
          </a:p>
          <a:p>
            <a:pPr marL="609600" indent="-609600">
              <a:buFontTx/>
              <a:buAutoNum type="arabicPlain" startAt="200"/>
            </a:pPr>
            <a:r>
              <a:rPr lang="en-US" altLang="en-US" sz="2800"/>
              <a:t>         0.0048 </a:t>
            </a:r>
          </a:p>
          <a:p>
            <a:pPr marL="609600" indent="-609600">
              <a:buFontTx/>
              <a:buNone/>
            </a:pPr>
            <a:r>
              <a:rPr lang="en-US" altLang="en-US" sz="2800"/>
              <a:t>300         0.0038 </a:t>
            </a:r>
          </a:p>
          <a:p>
            <a:pPr marL="609600" indent="-609600">
              <a:buFontTx/>
              <a:buNone/>
            </a:pPr>
            <a:endParaRPr lang="en-US" altLang="en-US" sz="2800"/>
          </a:p>
        </p:txBody>
      </p:sp>
      <p:sp>
        <p:nvSpPr>
          <p:cNvPr id="13319" name="Text Box 7"/>
          <p:cNvSpPr txBox="1">
            <a:spLocks noChangeArrowheads="1"/>
          </p:cNvSpPr>
          <p:nvPr/>
        </p:nvSpPr>
        <p:spPr bwMode="auto">
          <a:xfrm>
            <a:off x="4479925" y="2627313"/>
            <a:ext cx="227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have we here?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47107"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dirty="0" smtClean="0"/>
              <a:t>Miller </a:t>
            </a:r>
            <a:r>
              <a:rPr lang="en-US" altLang="en-US" sz="2400" dirty="0"/>
              <a:t>p</a:t>
            </a:r>
            <a:r>
              <a:rPr lang="en-US" altLang="en-US" sz="2400" dirty="0" smtClean="0"/>
              <a:t>lane families</a:t>
            </a:r>
          </a:p>
          <a:p>
            <a:pPr eaLnBrk="1" hangingPunct="1">
              <a:buFontTx/>
              <a:buNone/>
            </a:pPr>
            <a:endParaRPr lang="en-US" altLang="en-US" sz="2400" dirty="0" smtClean="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2167731"/>
            <a:ext cx="41529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984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p:txBody>
          <a:bodyPr/>
          <a:lstStyle/>
          <a:p>
            <a:pPr eaLnBrk="1" hangingPunct="1">
              <a:buFontTx/>
              <a:buNone/>
            </a:pPr>
            <a:r>
              <a:rPr lang="en-US" altLang="en-US" sz="2400" dirty="0" smtClean="0"/>
              <a:t>Vibrational/phonon mode visualization</a:t>
            </a:r>
          </a:p>
          <a:p>
            <a:pPr eaLnBrk="1" hangingPunct="1">
              <a:buFontTx/>
              <a:buNone/>
            </a:pPr>
            <a:endParaRPr lang="en-US" altLang="en-US" sz="2400" dirty="0" smtClean="0"/>
          </a:p>
          <a:p>
            <a:pPr eaLnBrk="1" hangingPunct="1">
              <a:buFontTx/>
              <a:buNone/>
            </a:pPr>
            <a:endParaRPr lang="en-US" altLang="en-US" sz="2400" dirty="0" smtClean="0"/>
          </a:p>
          <a:p>
            <a:pPr eaLnBrk="1" hangingPunct="1">
              <a:buFontTx/>
              <a:buNone/>
            </a:pPr>
            <a:endParaRPr lang="en-US" altLang="en-US" sz="2400" dirty="0" smtClean="0"/>
          </a:p>
          <a:p>
            <a:pPr eaLnBrk="1" hangingPunct="1">
              <a:buFontTx/>
              <a:buNone/>
            </a:pPr>
            <a:r>
              <a:rPr lang="en-US" altLang="en-US" sz="2400" dirty="0" smtClean="0"/>
              <a:t>	</a:t>
            </a:r>
          </a:p>
        </p:txBody>
      </p:sp>
      <p:sp>
        <p:nvSpPr>
          <p:cNvPr id="7" name="Rectangle 2"/>
          <p:cNvSpPr>
            <a:spLocks noGrp="1" noChangeArrowheads="1"/>
          </p:cNvSpPr>
          <p:nvPr>
            <p:ph type="title"/>
          </p:nvPr>
        </p:nvSpPr>
        <p:spPr>
          <a:xfrm>
            <a:off x="457200" y="274638"/>
            <a:ext cx="8229600" cy="1143000"/>
          </a:xfrm>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8575" y="2362200"/>
            <a:ext cx="5153025"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2034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p:txBody>
          <a:bodyPr/>
          <a:lstStyle/>
          <a:p>
            <a:pPr eaLnBrk="1" hangingPunct="1">
              <a:buFontTx/>
              <a:buNone/>
            </a:pPr>
            <a:r>
              <a:rPr lang="en-US" altLang="en-US" sz="2400" dirty="0" smtClean="0"/>
              <a:t>Vibrational/phonon mode visualization</a:t>
            </a:r>
          </a:p>
          <a:p>
            <a:pPr eaLnBrk="1" hangingPunct="1">
              <a:buFontTx/>
              <a:buNone/>
            </a:pPr>
            <a:endParaRPr lang="en-US" altLang="en-US" sz="2400" dirty="0" smtClean="0"/>
          </a:p>
          <a:p>
            <a:pPr eaLnBrk="1" hangingPunct="1">
              <a:buFontTx/>
              <a:buNone/>
            </a:pPr>
            <a:endParaRPr lang="en-US" altLang="en-US" sz="2400" dirty="0" smtClean="0"/>
          </a:p>
          <a:p>
            <a:pPr eaLnBrk="1" hangingPunct="1">
              <a:buFontTx/>
              <a:buNone/>
            </a:pPr>
            <a:endParaRPr lang="en-US" altLang="en-US" sz="2400" dirty="0" smtClean="0"/>
          </a:p>
          <a:p>
            <a:pPr eaLnBrk="1" hangingPunct="1">
              <a:buFontTx/>
              <a:buNone/>
            </a:pPr>
            <a:r>
              <a:rPr lang="en-US" altLang="en-US" sz="2400" dirty="0" smtClean="0"/>
              <a:t>	</a:t>
            </a:r>
          </a:p>
        </p:txBody>
      </p:sp>
      <p:pic>
        <p:nvPicPr>
          <p:cNvPr id="2765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359025"/>
            <a:ext cx="51562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a:xfrm>
            <a:off x="457200" y="274638"/>
            <a:ext cx="8229600" cy="1143000"/>
          </a:xfrm>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Tree>
    <p:extLst>
      <p:ext uri="{BB962C8B-B14F-4D97-AF65-F5344CB8AC3E}">
        <p14:creationId xmlns:p14="http://schemas.microsoft.com/office/powerpoint/2010/main" val="4050021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38915"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mCIF file reading with vector display</a:t>
            </a:r>
          </a:p>
          <a:p>
            <a:pPr eaLnBrk="1" hangingPunct="1">
              <a:buFontTx/>
              <a:buNone/>
            </a:pPr>
            <a:endParaRPr lang="en-US" altLang="en-US" sz="2400" smtClean="0"/>
          </a:p>
          <a:p>
            <a:pPr eaLnBrk="1" hangingPunct="1">
              <a:buFontTx/>
              <a:buNone/>
            </a:pPr>
            <a:r>
              <a:rPr lang="en-US" altLang="en-US" sz="2400" smtClean="0"/>
              <a:t> </a:t>
            </a:r>
          </a:p>
          <a:p>
            <a:pPr eaLnBrk="1" hangingPunct="1">
              <a:buFontTx/>
              <a:buNone/>
            </a:pPr>
            <a:endParaRPr lang="en-US" altLang="en-US" sz="2400" smtClean="0"/>
          </a:p>
          <a:p>
            <a:pPr eaLnBrk="1" hangingPunct="1">
              <a:buFontTx/>
              <a:buNone/>
            </a:pPr>
            <a:endParaRPr lang="en-US" altLang="en-US" sz="2400" smtClean="0"/>
          </a:p>
          <a:p>
            <a:pPr eaLnBrk="1" hangingPunct="1">
              <a:buFontTx/>
              <a:buNone/>
            </a:pPr>
            <a:endParaRPr lang="en-US" altLang="en-US" sz="2400" smtClean="0"/>
          </a:p>
        </p:txBody>
      </p:sp>
      <p:pic>
        <p:nvPicPr>
          <p:cNvPr id="3891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286000"/>
            <a:ext cx="5886450"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8117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53251"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Incommensurately modulated structures</a:t>
            </a:r>
          </a:p>
        </p:txBody>
      </p:sp>
      <p:pic>
        <p:nvPicPr>
          <p:cNvPr id="532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209800"/>
            <a:ext cx="50292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059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48131"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Commensurate Subsystems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057400"/>
            <a:ext cx="5410200" cy="4610702"/>
          </a:xfrm>
          <a:prstGeom prst="rect">
            <a:avLst/>
          </a:prstGeom>
        </p:spPr>
      </p:pic>
    </p:spTree>
    <p:extLst>
      <p:ext uri="{BB962C8B-B14F-4D97-AF65-F5344CB8AC3E}">
        <p14:creationId xmlns:p14="http://schemas.microsoft.com/office/powerpoint/2010/main" val="1455296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49155"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Incommensurately modulated structures</a:t>
            </a:r>
          </a:p>
        </p:txBody>
      </p:sp>
      <p:pic>
        <p:nvPicPr>
          <p:cNvPr id="4915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61150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188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50179"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Incommensurately modulated structures</a:t>
            </a:r>
          </a:p>
        </p:txBody>
      </p:sp>
      <p:pic>
        <p:nvPicPr>
          <p:cNvPr id="5018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2133600"/>
            <a:ext cx="61150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2482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
        <p:nvSpPr>
          <p:cNvPr id="51203" name="Rectangle 3"/>
          <p:cNvSpPr>
            <a:spLocks noGrp="1" noChangeArrowheads="1"/>
          </p:cNvSpPr>
          <p:nvPr>
            <p:ph type="body" idx="1"/>
          </p:nvPr>
        </p:nvSpPr>
        <p:spPr>
          <a:xfrm>
            <a:off x="457200" y="1524000"/>
            <a:ext cx="8229600" cy="4525963"/>
          </a:xfrm>
        </p:spPr>
        <p:txBody>
          <a:bodyPr/>
          <a:lstStyle/>
          <a:p>
            <a:pPr eaLnBrk="1" hangingPunct="1">
              <a:buFontTx/>
              <a:buNone/>
            </a:pPr>
            <a:r>
              <a:rPr lang="en-US" altLang="en-US" sz="2400" smtClean="0"/>
              <a:t>Incommensurately modulated structures</a:t>
            </a:r>
          </a:p>
        </p:txBody>
      </p:sp>
      <p:pic>
        <p:nvPicPr>
          <p:cNvPr id="5120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76200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174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37" y="1347787"/>
            <a:ext cx="5267325" cy="4162425"/>
          </a:xfrm>
          <a:prstGeom prst="rect">
            <a:avLst/>
          </a:prstGeom>
        </p:spPr>
      </p:pic>
      <p:sp>
        <p:nvSpPr>
          <p:cNvPr id="5" name="TextBox 4"/>
          <p:cNvSpPr txBox="1"/>
          <p:nvPr/>
        </p:nvSpPr>
        <p:spPr>
          <a:xfrm>
            <a:off x="2590800" y="5638800"/>
            <a:ext cx="3929281" cy="646331"/>
          </a:xfrm>
          <a:prstGeom prst="rect">
            <a:avLst/>
          </a:prstGeom>
          <a:noFill/>
        </p:spPr>
        <p:txBody>
          <a:bodyPr wrap="none" rtlCol="0">
            <a:spAutoFit/>
          </a:bodyPr>
          <a:lstStyle/>
          <a:p>
            <a:r>
              <a:rPr lang="en-US" dirty="0"/>
              <a:t>select S1; plot properties </a:t>
            </a:r>
            <a:r>
              <a:rPr lang="en-US" dirty="0" err="1"/>
              <a:t>modt</a:t>
            </a:r>
            <a:r>
              <a:rPr lang="en-US" dirty="0"/>
              <a:t> </a:t>
            </a:r>
            <a:r>
              <a:rPr lang="en-US" dirty="0" err="1"/>
              <a:t>modx</a:t>
            </a:r>
            <a:endParaRPr lang="en-US" dirty="0"/>
          </a:p>
          <a:p>
            <a:endParaRPr lang="en-US" dirty="0"/>
          </a:p>
        </p:txBody>
      </p:sp>
      <p:sp>
        <p:nvSpPr>
          <p:cNvPr id="7" name="Rectangle 2"/>
          <p:cNvSpPr txBox="1">
            <a:spLocks noChangeArrowheads="1"/>
          </p:cNvSpPr>
          <p:nvPr/>
        </p:nvSpPr>
        <p:spPr bwMode="auto">
          <a:xfrm>
            <a:off x="457200" y="533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endParaRPr lang="en-US" altLang="en-US" sz="3200" dirty="0"/>
          </a:p>
        </p:txBody>
      </p:sp>
      <p:sp>
        <p:nvSpPr>
          <p:cNvPr id="8" name="Rectangle 2"/>
          <p:cNvSpPr>
            <a:spLocks noGrp="1" noChangeArrowheads="1"/>
          </p:cNvSpPr>
          <p:nvPr>
            <p:ph type="title"/>
          </p:nvPr>
        </p:nvSpPr>
        <p:spPr>
          <a:xfrm>
            <a:off x="457200" y="274638"/>
            <a:ext cx="8229600" cy="1143000"/>
          </a:xfrm>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Tree>
    <p:extLst>
      <p:ext uri="{BB962C8B-B14F-4D97-AF65-F5344CB8AC3E}">
        <p14:creationId xmlns:p14="http://schemas.microsoft.com/office/powerpoint/2010/main" val="3718672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graphicFrame>
        <p:nvGraphicFramePr>
          <p:cNvPr id="16388" name="Object 4"/>
          <p:cNvGraphicFramePr>
            <a:graphicFrameLocks noGrp="1" noChangeAspect="1"/>
          </p:cNvGraphicFramePr>
          <p:nvPr>
            <p:ph idx="1"/>
          </p:nvPr>
        </p:nvGraphicFramePr>
        <p:xfrm>
          <a:off x="2166938" y="2090738"/>
          <a:ext cx="4818062" cy="3548062"/>
        </p:xfrm>
        <a:graphic>
          <a:graphicData uri="http://schemas.openxmlformats.org/presentationml/2006/ole">
            <mc:AlternateContent xmlns:mc="http://schemas.openxmlformats.org/markup-compatibility/2006">
              <mc:Choice xmlns:v="urn:schemas-microsoft-com:vml" Requires="v">
                <p:oleObj spid="_x0000_s16405" name="Bitmap Image" r:id="rId3" imgW="4809524" imgH="3543795" progId="Paint.Picture">
                  <p:embed/>
                </p:oleObj>
              </mc:Choice>
              <mc:Fallback>
                <p:oleObj name="Bitmap Image" r:id="rId3" imgW="4809524" imgH="354379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938" y="2090738"/>
                        <a:ext cx="4818062" cy="354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1828800" y="6096000"/>
            <a:ext cx="685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Ah, yes, but what </a:t>
            </a:r>
            <a:r>
              <a:rPr lang="en-US" altLang="en-US" i="1"/>
              <a:t>kind</a:t>
            </a:r>
            <a:r>
              <a:rPr lang="en-US" altLang="en-US"/>
              <a:t> of reaction kinetics?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90800" y="5638800"/>
            <a:ext cx="4608954" cy="646331"/>
          </a:xfrm>
          <a:prstGeom prst="rect">
            <a:avLst/>
          </a:prstGeom>
          <a:noFill/>
        </p:spPr>
        <p:txBody>
          <a:bodyPr wrap="none" rtlCol="0">
            <a:spAutoFit/>
          </a:bodyPr>
          <a:lstStyle/>
          <a:p>
            <a:r>
              <a:rPr lang="en-US" dirty="0"/>
              <a:t>select S1; plot </a:t>
            </a:r>
            <a:r>
              <a:rPr lang="en-US" dirty="0" smtClean="0"/>
              <a:t>properties </a:t>
            </a:r>
            <a:r>
              <a:rPr lang="en-US" dirty="0" err="1" smtClean="0"/>
              <a:t>modx</a:t>
            </a:r>
            <a:r>
              <a:rPr lang="en-US" dirty="0" smtClean="0"/>
              <a:t> </a:t>
            </a:r>
            <a:r>
              <a:rPr lang="en-US" dirty="0" err="1" smtClean="0"/>
              <a:t>mody</a:t>
            </a:r>
            <a:r>
              <a:rPr lang="en-US" dirty="0" smtClean="0"/>
              <a:t> </a:t>
            </a:r>
            <a:r>
              <a:rPr lang="en-US" dirty="0" err="1" smtClean="0"/>
              <a:t>modz</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525" y="1481137"/>
            <a:ext cx="4552950" cy="3895725"/>
          </a:xfrm>
          <a:prstGeom prst="rect">
            <a:avLst/>
          </a:prstGeom>
        </p:spPr>
      </p:pic>
      <p:sp>
        <p:nvSpPr>
          <p:cNvPr id="8" name="Rectangle 2"/>
          <p:cNvSpPr>
            <a:spLocks noGrp="1" noChangeArrowheads="1"/>
          </p:cNvSpPr>
          <p:nvPr>
            <p:ph type="title"/>
          </p:nvPr>
        </p:nvSpPr>
        <p:spPr>
          <a:xfrm>
            <a:off x="457200" y="274638"/>
            <a:ext cx="8229600" cy="1143000"/>
          </a:xfrm>
        </p:spPr>
        <p:txBody>
          <a:bodyPr/>
          <a:lstStyle/>
          <a:p>
            <a:pPr eaLnBrk="1" hangingPunct="1"/>
            <a:r>
              <a:rPr lang="en-US" altLang="en-US" sz="3200" dirty="0" smtClean="0"/>
              <a:t>Crystallographic </a:t>
            </a:r>
            <a:r>
              <a:rPr lang="en-US" altLang="en-US" sz="3200" dirty="0" err="1" smtClean="0"/>
              <a:t>visualisation</a:t>
            </a:r>
            <a:endParaRPr lang="en-US" altLang="en-US" sz="3200" dirty="0" smtClean="0"/>
          </a:p>
        </p:txBody>
      </p:sp>
    </p:spTree>
    <p:extLst>
      <p:ext uri="{BB962C8B-B14F-4D97-AF65-F5344CB8AC3E}">
        <p14:creationId xmlns:p14="http://schemas.microsoft.com/office/powerpoint/2010/main" val="2404922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3200" dirty="0" smtClean="0"/>
              <a:t>Recent Work – </a:t>
            </a:r>
            <a:r>
              <a:rPr lang="en-US" altLang="en-US" sz="3200" dirty="0" err="1" smtClean="0"/>
              <a:t>Incom</a:t>
            </a:r>
            <a:r>
              <a:rPr lang="en-US" altLang="en-US" sz="3200" dirty="0" smtClean="0"/>
              <a:t>. Magnetic Structures</a:t>
            </a:r>
          </a:p>
        </p:txBody>
      </p:sp>
      <p:sp>
        <p:nvSpPr>
          <p:cNvPr id="3" name="TextBox 2"/>
          <p:cNvSpPr txBox="1"/>
          <p:nvPr/>
        </p:nvSpPr>
        <p:spPr>
          <a:xfrm>
            <a:off x="457200" y="6324600"/>
            <a:ext cx="1338828" cy="369332"/>
          </a:xfrm>
          <a:prstGeom prst="rect">
            <a:avLst/>
          </a:prstGeom>
          <a:noFill/>
        </p:spPr>
        <p:txBody>
          <a:bodyPr wrap="none" rtlCol="0">
            <a:spAutoFit/>
          </a:bodyPr>
          <a:lstStyle/>
          <a:p>
            <a:r>
              <a:rPr lang="en-US" dirty="0" smtClean="0"/>
              <a:t>2014.08.09</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525" y="1481137"/>
            <a:ext cx="4552950" cy="3895725"/>
          </a:xfrm>
          <a:prstGeom prst="rect">
            <a:avLst/>
          </a:prstGeom>
        </p:spPr>
      </p:pic>
    </p:spTree>
    <p:extLst>
      <p:ext uri="{BB962C8B-B14F-4D97-AF65-F5344CB8AC3E}">
        <p14:creationId xmlns:p14="http://schemas.microsoft.com/office/powerpoint/2010/main" val="2827645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3200" dirty="0" smtClean="0"/>
              <a:t>Recent Work – </a:t>
            </a:r>
            <a:r>
              <a:rPr lang="en-US" altLang="en-US" sz="3200" dirty="0" err="1" smtClean="0"/>
              <a:t>Incom</a:t>
            </a:r>
            <a:r>
              <a:rPr lang="en-US" altLang="en-US" sz="3200" dirty="0" smtClean="0"/>
              <a:t>. Magnetic Structures</a:t>
            </a:r>
          </a:p>
        </p:txBody>
      </p:sp>
      <p:sp>
        <p:nvSpPr>
          <p:cNvPr id="3" name="TextBox 2"/>
          <p:cNvSpPr txBox="1"/>
          <p:nvPr/>
        </p:nvSpPr>
        <p:spPr>
          <a:xfrm>
            <a:off x="457200" y="6324600"/>
            <a:ext cx="1338828" cy="369332"/>
          </a:xfrm>
          <a:prstGeom prst="rect">
            <a:avLst/>
          </a:prstGeom>
          <a:noFill/>
        </p:spPr>
        <p:txBody>
          <a:bodyPr wrap="none" rtlCol="0">
            <a:spAutoFit/>
          </a:bodyPr>
          <a:lstStyle/>
          <a:p>
            <a:r>
              <a:rPr lang="en-US" dirty="0" smtClean="0"/>
              <a:t>2014.08.09</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2" y="1738312"/>
            <a:ext cx="7038975" cy="3381375"/>
          </a:xfrm>
          <a:prstGeom prst="rect">
            <a:avLst/>
          </a:prstGeom>
        </p:spPr>
      </p:pic>
    </p:spTree>
    <p:extLst>
      <p:ext uri="{BB962C8B-B14F-4D97-AF65-F5344CB8AC3E}">
        <p14:creationId xmlns:p14="http://schemas.microsoft.com/office/powerpoint/2010/main" val="20161411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3200" dirty="0" smtClean="0"/>
              <a:t>Recent Work – </a:t>
            </a:r>
            <a:r>
              <a:rPr lang="en-US" altLang="en-US" sz="3200" dirty="0" err="1" smtClean="0"/>
              <a:t>Incom</a:t>
            </a:r>
            <a:r>
              <a:rPr lang="en-US" altLang="en-US" sz="3200" dirty="0" smtClean="0"/>
              <a:t>. Magnetic Structures</a:t>
            </a:r>
          </a:p>
        </p:txBody>
      </p:sp>
      <p:sp>
        <p:nvSpPr>
          <p:cNvPr id="3" name="TextBox 2"/>
          <p:cNvSpPr txBox="1"/>
          <p:nvPr/>
        </p:nvSpPr>
        <p:spPr>
          <a:xfrm>
            <a:off x="457200" y="6324600"/>
            <a:ext cx="1338828" cy="369332"/>
          </a:xfrm>
          <a:prstGeom prst="rect">
            <a:avLst/>
          </a:prstGeom>
          <a:noFill/>
        </p:spPr>
        <p:txBody>
          <a:bodyPr wrap="none" rtlCol="0">
            <a:spAutoFit/>
          </a:bodyPr>
          <a:lstStyle/>
          <a:p>
            <a:r>
              <a:rPr lang="en-US" dirty="0" smtClean="0"/>
              <a:t>2014.08.09</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2" y="1738312"/>
            <a:ext cx="7038975" cy="3381375"/>
          </a:xfrm>
          <a:prstGeom prst="rect">
            <a:avLst/>
          </a:prstGeom>
        </p:spPr>
      </p:pic>
    </p:spTree>
    <p:extLst>
      <p:ext uri="{BB962C8B-B14F-4D97-AF65-F5344CB8AC3E}">
        <p14:creationId xmlns:p14="http://schemas.microsoft.com/office/powerpoint/2010/main" val="1801707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3200" dirty="0" smtClean="0"/>
              <a:t>Recent Work – </a:t>
            </a:r>
            <a:r>
              <a:rPr lang="en-US" altLang="en-US" sz="3200" dirty="0" err="1" smtClean="0"/>
              <a:t>Incom</a:t>
            </a:r>
            <a:r>
              <a:rPr lang="en-US" altLang="en-US" sz="3200" dirty="0" smtClean="0"/>
              <a:t>. Magnetic Structures</a:t>
            </a:r>
          </a:p>
        </p:txBody>
      </p:sp>
      <p:sp>
        <p:nvSpPr>
          <p:cNvPr id="3" name="TextBox 2"/>
          <p:cNvSpPr txBox="1"/>
          <p:nvPr/>
        </p:nvSpPr>
        <p:spPr>
          <a:xfrm>
            <a:off x="457200" y="6324600"/>
            <a:ext cx="4878259" cy="369332"/>
          </a:xfrm>
          <a:prstGeom prst="rect">
            <a:avLst/>
          </a:prstGeom>
          <a:noFill/>
        </p:spPr>
        <p:txBody>
          <a:bodyPr wrap="none" rtlCol="0">
            <a:spAutoFit/>
          </a:bodyPr>
          <a:lstStyle/>
          <a:p>
            <a:r>
              <a:rPr lang="en-US" dirty="0" smtClean="0"/>
              <a:t>2014.08.09 – </a:t>
            </a:r>
            <a:r>
              <a:rPr lang="en-US" dirty="0" smtClean="0">
                <a:hlinkClick r:id="rId2"/>
              </a:rPr>
              <a:t>http://b-incstrdb.ehu.es/incstrdb</a:t>
            </a:r>
            <a:r>
              <a:rPr lang="en-US" dirty="0" smtClean="0"/>
              <a:t>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738312"/>
            <a:ext cx="7038975" cy="3381375"/>
          </a:xfrm>
          <a:prstGeom prst="rect">
            <a:avLst/>
          </a:prstGeom>
        </p:spPr>
      </p:pic>
    </p:spTree>
    <p:extLst>
      <p:ext uri="{BB962C8B-B14F-4D97-AF65-F5344CB8AC3E}">
        <p14:creationId xmlns:p14="http://schemas.microsoft.com/office/powerpoint/2010/main" val="2861161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endParaRPr lang="es-ES" altLang="en-US" smtClean="0"/>
          </a:p>
        </p:txBody>
      </p:sp>
      <p:sp>
        <p:nvSpPr>
          <p:cNvPr id="15363" name="Rectangle 3"/>
          <p:cNvSpPr>
            <a:spLocks noGrp="1" noChangeArrowheads="1"/>
          </p:cNvSpPr>
          <p:nvPr>
            <p:ph type="body" idx="1"/>
          </p:nvPr>
        </p:nvSpPr>
        <p:spPr/>
        <p:txBody>
          <a:bodyPr/>
          <a:lstStyle/>
          <a:p>
            <a:endParaRPr lang="es-ES" altLang="en-US" smtClean="0"/>
          </a:p>
        </p:txBody>
      </p:sp>
      <p:sp>
        <p:nvSpPr>
          <p:cNvPr id="15364" name="Rectangle 6"/>
          <p:cNvSpPr>
            <a:spLocks noChangeArrowheads="1"/>
          </p:cNvSpPr>
          <p:nvPr/>
        </p:nvSpPr>
        <p:spPr bwMode="auto">
          <a:xfrm>
            <a:off x="244475" y="6491288"/>
            <a:ext cx="8899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t>Simone Sturniolo, U. of Oxford, http://ccpforge.cse.rl.ac.uk/gf/project/magresview/wiki</a:t>
            </a:r>
          </a:p>
        </p:txBody>
      </p:sp>
      <p:pic>
        <p:nvPicPr>
          <p:cNvPr id="153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475" y="947737"/>
            <a:ext cx="8653463"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2336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3200" dirty="0" smtClean="0"/>
              <a:t>Recent Work – </a:t>
            </a:r>
            <a:r>
              <a:rPr lang="en-US" altLang="en-US" sz="3200" dirty="0" smtClean="0"/>
              <a:t>Phase Changes</a:t>
            </a:r>
            <a:endParaRPr lang="en-US" altLang="en-US" sz="3200" dirty="0" smtClean="0"/>
          </a:p>
        </p:txBody>
      </p:sp>
      <p:sp>
        <p:nvSpPr>
          <p:cNvPr id="3" name="TextBox 2"/>
          <p:cNvSpPr txBox="1"/>
          <p:nvPr/>
        </p:nvSpPr>
        <p:spPr>
          <a:xfrm>
            <a:off x="457200" y="6324600"/>
            <a:ext cx="1338828" cy="369332"/>
          </a:xfrm>
          <a:prstGeom prst="rect">
            <a:avLst/>
          </a:prstGeom>
          <a:noFill/>
        </p:spPr>
        <p:txBody>
          <a:bodyPr wrap="none" rtlCol="0">
            <a:spAutoFit/>
          </a:bodyPr>
          <a:lstStyle/>
          <a:p>
            <a:r>
              <a:rPr lang="en-US" smtClean="0"/>
              <a:t>2014.05.13</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96194"/>
            <a:ext cx="5543550" cy="5124450"/>
          </a:xfrm>
          <a:prstGeom prst="rect">
            <a:avLst/>
          </a:prstGeom>
        </p:spPr>
      </p:pic>
    </p:spTree>
    <p:extLst>
      <p:ext uri="{BB962C8B-B14F-4D97-AF65-F5344CB8AC3E}">
        <p14:creationId xmlns:p14="http://schemas.microsoft.com/office/powerpoint/2010/main" val="223950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dirty="0"/>
              <a:t>Summary</a:t>
            </a:r>
          </a:p>
        </p:txBody>
      </p:sp>
      <p:sp>
        <p:nvSpPr>
          <p:cNvPr id="105475" name="Rectangle 3"/>
          <p:cNvSpPr>
            <a:spLocks noGrp="1" noChangeArrowheads="1"/>
          </p:cNvSpPr>
          <p:nvPr>
            <p:ph type="body" idx="1"/>
          </p:nvPr>
        </p:nvSpPr>
        <p:spPr/>
        <p:txBody>
          <a:bodyPr/>
          <a:lstStyle/>
          <a:p>
            <a:pPr>
              <a:lnSpc>
                <a:spcPct val="80000"/>
              </a:lnSpc>
            </a:pPr>
            <a:r>
              <a:rPr lang="en-US" altLang="en-US" sz="2800" dirty="0" err="1"/>
              <a:t>V</a:t>
            </a:r>
            <a:r>
              <a:rPr lang="en-US" altLang="en-US" sz="2800" dirty="0" err="1" smtClean="0"/>
              <a:t>isualisation</a:t>
            </a:r>
            <a:r>
              <a:rPr lang="en-US" altLang="en-US" sz="2800" dirty="0" smtClean="0"/>
              <a:t> </a:t>
            </a:r>
            <a:r>
              <a:rPr lang="en-US" altLang="en-US" sz="2800" dirty="0"/>
              <a:t>is important both in teaching and research</a:t>
            </a:r>
            <a:r>
              <a:rPr lang="en-US" altLang="en-US" sz="2800" dirty="0" smtClean="0"/>
              <a:t>.</a:t>
            </a:r>
          </a:p>
          <a:p>
            <a:pPr>
              <a:lnSpc>
                <a:spcPct val="80000"/>
              </a:lnSpc>
            </a:pPr>
            <a:endParaRPr lang="en-US" altLang="en-US" sz="2800" dirty="0"/>
          </a:p>
          <a:p>
            <a:pPr>
              <a:lnSpc>
                <a:spcPct val="80000"/>
              </a:lnSpc>
            </a:pPr>
            <a:r>
              <a:rPr lang="en-US" altLang="en-US" sz="2800" dirty="0"/>
              <a:t>Sometimes getting the </a:t>
            </a:r>
            <a:r>
              <a:rPr lang="en-US" altLang="en-US" sz="2800" i="1" dirty="0"/>
              <a:t>right</a:t>
            </a:r>
            <a:r>
              <a:rPr lang="en-US" altLang="en-US" sz="2800" dirty="0"/>
              <a:t> </a:t>
            </a:r>
            <a:r>
              <a:rPr lang="en-US" altLang="en-US" sz="2800" dirty="0" err="1" smtClean="0"/>
              <a:t>visualisation</a:t>
            </a:r>
            <a:r>
              <a:rPr lang="en-US" altLang="en-US" sz="2800" dirty="0" smtClean="0"/>
              <a:t> </a:t>
            </a:r>
            <a:r>
              <a:rPr lang="en-US" altLang="en-US" sz="2800" dirty="0"/>
              <a:t>is critical</a:t>
            </a:r>
            <a:r>
              <a:rPr lang="en-US" altLang="en-US" sz="2800" dirty="0" smtClean="0"/>
              <a:t>.</a:t>
            </a:r>
          </a:p>
          <a:p>
            <a:pPr>
              <a:lnSpc>
                <a:spcPct val="80000"/>
              </a:lnSpc>
            </a:pPr>
            <a:endParaRPr lang="en-US" altLang="en-US" sz="2800" dirty="0" smtClean="0"/>
          </a:p>
          <a:p>
            <a:pPr>
              <a:lnSpc>
                <a:spcPct val="80000"/>
              </a:lnSpc>
            </a:pPr>
            <a:r>
              <a:rPr lang="en-US" altLang="en-US" sz="2800" dirty="0" smtClean="0"/>
              <a:t>Good </a:t>
            </a:r>
            <a:r>
              <a:rPr lang="en-US" altLang="en-US" sz="2800" dirty="0" err="1" smtClean="0"/>
              <a:t>visualisations</a:t>
            </a:r>
            <a:r>
              <a:rPr lang="en-US" altLang="en-US" sz="2800" dirty="0" smtClean="0"/>
              <a:t> can lead to new insights and drive research and discovery.</a:t>
            </a:r>
          </a:p>
          <a:p>
            <a:pPr marL="0" indent="0">
              <a:lnSpc>
                <a:spcPct val="80000"/>
              </a:lnSpc>
              <a:buNone/>
            </a:pPr>
            <a:endParaRPr lang="en-US" altLang="en-US" sz="2800" dirty="0"/>
          </a:p>
        </p:txBody>
      </p:sp>
    </p:spTree>
    <p:extLst>
      <p:ext uri="{BB962C8B-B14F-4D97-AF65-F5344CB8AC3E}">
        <p14:creationId xmlns:p14="http://schemas.microsoft.com/office/powerpoint/2010/main" val="21076136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dirty="0"/>
              <a:t>Summary</a:t>
            </a:r>
          </a:p>
        </p:txBody>
      </p:sp>
      <p:sp>
        <p:nvSpPr>
          <p:cNvPr id="105475" name="Rectangle 3"/>
          <p:cNvSpPr>
            <a:spLocks noGrp="1" noChangeArrowheads="1"/>
          </p:cNvSpPr>
          <p:nvPr>
            <p:ph type="body" idx="1"/>
          </p:nvPr>
        </p:nvSpPr>
        <p:spPr/>
        <p:txBody>
          <a:bodyPr/>
          <a:lstStyle/>
          <a:p>
            <a:pPr>
              <a:lnSpc>
                <a:spcPct val="80000"/>
              </a:lnSpc>
            </a:pPr>
            <a:r>
              <a:rPr lang="en-US" altLang="en-US" sz="2800" dirty="0" smtClean="0"/>
              <a:t>Future developments in crystallography will require new forms of </a:t>
            </a:r>
            <a:r>
              <a:rPr lang="en-US" altLang="en-US" sz="2800" dirty="0" err="1" smtClean="0"/>
              <a:t>visualisation</a:t>
            </a:r>
            <a:r>
              <a:rPr lang="en-US" altLang="en-US" sz="2800" dirty="0" smtClean="0"/>
              <a:t>.</a:t>
            </a:r>
          </a:p>
          <a:p>
            <a:pPr>
              <a:lnSpc>
                <a:spcPct val="80000"/>
              </a:lnSpc>
            </a:pPr>
            <a:endParaRPr lang="en-US" altLang="en-US" sz="2800" dirty="0" smtClean="0"/>
          </a:p>
          <a:p>
            <a:pPr>
              <a:lnSpc>
                <a:spcPct val="80000"/>
              </a:lnSpc>
            </a:pPr>
            <a:r>
              <a:rPr lang="en-US" altLang="en-US" sz="2800" dirty="0" smtClean="0"/>
              <a:t>We need to push the limits to see what sort of new </a:t>
            </a:r>
            <a:r>
              <a:rPr lang="en-US" altLang="en-US" sz="2800" dirty="0" err="1" smtClean="0"/>
              <a:t>visualisations</a:t>
            </a:r>
            <a:r>
              <a:rPr lang="en-US" altLang="en-US" sz="2800" dirty="0" smtClean="0"/>
              <a:t> we can develop. </a:t>
            </a:r>
          </a:p>
          <a:p>
            <a:pPr>
              <a:lnSpc>
                <a:spcPct val="80000"/>
              </a:lnSpc>
            </a:pPr>
            <a:endParaRPr lang="en-US" altLang="en-US" sz="2800" dirty="0" smtClean="0"/>
          </a:p>
          <a:p>
            <a:pPr>
              <a:lnSpc>
                <a:spcPct val="80000"/>
              </a:lnSpc>
            </a:pPr>
            <a:r>
              <a:rPr lang="en-US" altLang="en-US" sz="2800" dirty="0" smtClean="0"/>
              <a:t>Do not just settle for what you have now. </a:t>
            </a:r>
          </a:p>
          <a:p>
            <a:pPr marL="0" indent="0">
              <a:lnSpc>
                <a:spcPct val="80000"/>
              </a:lnSpc>
              <a:buNone/>
            </a:pPr>
            <a:endParaRPr lang="en-US" altLang="en-US" sz="2800" dirty="0"/>
          </a:p>
        </p:txBody>
      </p:sp>
    </p:spTree>
    <p:extLst>
      <p:ext uri="{BB962C8B-B14F-4D97-AF65-F5344CB8AC3E}">
        <p14:creationId xmlns:p14="http://schemas.microsoft.com/office/powerpoint/2010/main" val="38996344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dirty="0"/>
              <a:t>Summary</a:t>
            </a:r>
          </a:p>
        </p:txBody>
      </p:sp>
      <p:sp>
        <p:nvSpPr>
          <p:cNvPr id="105475" name="Rectangle 3"/>
          <p:cNvSpPr>
            <a:spLocks noGrp="1" noChangeArrowheads="1"/>
          </p:cNvSpPr>
          <p:nvPr>
            <p:ph type="body" idx="1"/>
          </p:nvPr>
        </p:nvSpPr>
        <p:spPr/>
        <p:txBody>
          <a:bodyPr/>
          <a:lstStyle/>
          <a:p>
            <a:pPr>
              <a:lnSpc>
                <a:spcPct val="80000"/>
              </a:lnSpc>
            </a:pPr>
            <a:r>
              <a:rPr lang="en-US" altLang="en-US" sz="2800" dirty="0" smtClean="0"/>
              <a:t>Future developments in crystallography will require new forms of </a:t>
            </a:r>
            <a:r>
              <a:rPr lang="en-US" altLang="en-US" sz="2800" dirty="0" err="1" smtClean="0"/>
              <a:t>visualisation</a:t>
            </a:r>
            <a:r>
              <a:rPr lang="en-US" altLang="en-US" sz="2800" dirty="0" smtClean="0"/>
              <a:t>.</a:t>
            </a:r>
          </a:p>
          <a:p>
            <a:pPr>
              <a:lnSpc>
                <a:spcPct val="80000"/>
              </a:lnSpc>
            </a:pPr>
            <a:endParaRPr lang="en-US" altLang="en-US" sz="2800" dirty="0" smtClean="0"/>
          </a:p>
          <a:p>
            <a:pPr>
              <a:lnSpc>
                <a:spcPct val="80000"/>
              </a:lnSpc>
            </a:pPr>
            <a:r>
              <a:rPr lang="en-US" altLang="en-US" sz="2800" dirty="0" smtClean="0"/>
              <a:t>We need to push the limits to see what sort of new </a:t>
            </a:r>
            <a:r>
              <a:rPr lang="en-US" altLang="en-US" sz="2800" dirty="0" err="1" smtClean="0"/>
              <a:t>visualisations</a:t>
            </a:r>
            <a:r>
              <a:rPr lang="en-US" altLang="en-US" sz="2800" dirty="0" smtClean="0"/>
              <a:t> we can develop. </a:t>
            </a:r>
          </a:p>
          <a:p>
            <a:pPr>
              <a:lnSpc>
                <a:spcPct val="80000"/>
              </a:lnSpc>
            </a:pPr>
            <a:endParaRPr lang="en-US" altLang="en-US" sz="2800" dirty="0" smtClean="0"/>
          </a:p>
          <a:p>
            <a:pPr>
              <a:lnSpc>
                <a:spcPct val="80000"/>
              </a:lnSpc>
            </a:pPr>
            <a:r>
              <a:rPr lang="en-US" altLang="en-US" sz="2800" dirty="0" smtClean="0"/>
              <a:t>Do not just settle for what you have now. </a:t>
            </a:r>
          </a:p>
          <a:p>
            <a:pPr>
              <a:lnSpc>
                <a:spcPct val="80000"/>
              </a:lnSpc>
            </a:pPr>
            <a:endParaRPr lang="en-US" altLang="en-US" sz="2800" dirty="0" smtClean="0"/>
          </a:p>
          <a:p>
            <a:pPr>
              <a:lnSpc>
                <a:spcPct val="80000"/>
              </a:lnSpc>
            </a:pPr>
            <a:r>
              <a:rPr lang="en-US" altLang="en-US" sz="2800" dirty="0" smtClean="0"/>
              <a:t>Count me in! </a:t>
            </a:r>
            <a:r>
              <a:rPr lang="en-US" altLang="en-US" sz="2800" dirty="0"/>
              <a:t> </a:t>
            </a:r>
            <a:r>
              <a:rPr lang="en-US" altLang="en-US" sz="2800" dirty="0" smtClean="0"/>
              <a:t>----  THANK YOU!</a:t>
            </a:r>
          </a:p>
          <a:p>
            <a:pPr>
              <a:lnSpc>
                <a:spcPct val="80000"/>
              </a:lnSpc>
            </a:pPr>
            <a:endParaRPr lang="en-US" altLang="en-US" sz="2800" dirty="0"/>
          </a:p>
        </p:txBody>
      </p:sp>
    </p:spTree>
    <p:extLst>
      <p:ext uri="{BB962C8B-B14F-4D97-AF65-F5344CB8AC3E}">
        <p14:creationId xmlns:p14="http://schemas.microsoft.com/office/powerpoint/2010/main" val="3567678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graphicFrame>
        <p:nvGraphicFramePr>
          <p:cNvPr id="18436" name="Object 4"/>
          <p:cNvGraphicFramePr>
            <a:graphicFrameLocks noGrp="1" noChangeAspect="1"/>
          </p:cNvGraphicFramePr>
          <p:nvPr>
            <p:ph sz="half" idx="2"/>
          </p:nvPr>
        </p:nvGraphicFramePr>
        <p:xfrm>
          <a:off x="2209800" y="2057400"/>
          <a:ext cx="4818063" cy="3532188"/>
        </p:xfrm>
        <a:graphic>
          <a:graphicData uri="http://schemas.openxmlformats.org/presentationml/2006/ole">
            <mc:AlternateContent xmlns:mc="http://schemas.openxmlformats.org/markup-compatibility/2006">
              <mc:Choice xmlns:v="urn:schemas-microsoft-com:vml" Requires="v">
                <p:oleObj spid="_x0000_s18453" name="Bitmap Image" r:id="rId3" imgW="4819048" imgH="3533333" progId="Paint.Picture">
                  <p:embed/>
                </p:oleObj>
              </mc:Choice>
              <mc:Fallback>
                <p:oleObj name="Bitmap Image" r:id="rId3" imgW="4819048" imgH="353333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057400"/>
                        <a:ext cx="4818063" cy="353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Text Box 7"/>
          <p:cNvSpPr txBox="1">
            <a:spLocks noChangeArrowheads="1"/>
          </p:cNvSpPr>
          <p:nvPr/>
        </p:nvSpPr>
        <p:spPr bwMode="auto">
          <a:xfrm>
            <a:off x="1828800" y="6096000"/>
            <a:ext cx="685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Not first order…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sp>
        <p:nvSpPr>
          <p:cNvPr id="20484" name="Text Box 4"/>
          <p:cNvSpPr txBox="1">
            <a:spLocks noChangeArrowheads="1"/>
          </p:cNvSpPr>
          <p:nvPr/>
        </p:nvSpPr>
        <p:spPr bwMode="auto">
          <a:xfrm>
            <a:off x="1828800" y="6096000"/>
            <a:ext cx="685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Second order, it is!</a:t>
            </a:r>
          </a:p>
        </p:txBody>
      </p:sp>
      <p:graphicFrame>
        <p:nvGraphicFramePr>
          <p:cNvPr id="20485" name="Object 5"/>
          <p:cNvGraphicFramePr>
            <a:graphicFrameLocks noGrp="1" noChangeAspect="1"/>
          </p:cNvGraphicFramePr>
          <p:nvPr>
            <p:ph sz="half" idx="1"/>
          </p:nvPr>
        </p:nvGraphicFramePr>
        <p:xfrm>
          <a:off x="2209800" y="2057400"/>
          <a:ext cx="4800600" cy="3517900"/>
        </p:xfrm>
        <a:graphic>
          <a:graphicData uri="http://schemas.openxmlformats.org/presentationml/2006/ole">
            <mc:AlternateContent xmlns:mc="http://schemas.openxmlformats.org/markup-compatibility/2006">
              <mc:Choice xmlns:v="urn:schemas-microsoft-com:vml" Requires="v">
                <p:oleObj spid="_x0000_s20501" name="Bitmap Image" r:id="rId3" imgW="4809524" imgH="3524742" progId="Paint.Picture">
                  <p:embed/>
                </p:oleObj>
              </mc:Choice>
              <mc:Fallback>
                <p:oleObj name="Bitmap Image" r:id="rId3" imgW="4809524" imgH="352474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057400"/>
                        <a:ext cx="4800600" cy="351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sp>
        <p:nvSpPr>
          <p:cNvPr id="99331" name="Text Box 3"/>
          <p:cNvSpPr txBox="1">
            <a:spLocks noChangeArrowheads="1"/>
          </p:cNvSpPr>
          <p:nvPr/>
        </p:nvSpPr>
        <p:spPr bwMode="auto">
          <a:xfrm>
            <a:off x="990600" y="1600200"/>
            <a:ext cx="74676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J. Willard Gibbs:</a:t>
            </a:r>
            <a:r>
              <a:rPr lang="en-US" altLang="en-US"/>
              <a:t/>
            </a:r>
            <a:br>
              <a:rPr lang="en-US" altLang="en-US"/>
            </a:br>
            <a:r>
              <a:rPr lang="en-US" altLang="en-US"/>
              <a:t/>
            </a:r>
            <a:br>
              <a:rPr lang="en-US" altLang="en-US"/>
            </a:br>
            <a:r>
              <a:rPr lang="en-US" altLang="en-US"/>
              <a:t>“To fix our ideas, let the axes of </a:t>
            </a:r>
            <a:r>
              <a:rPr lang="el-GR" altLang="en-US"/>
              <a:t>ν</a:t>
            </a:r>
            <a:r>
              <a:rPr lang="en-US" altLang="en-US"/>
              <a:t>, </a:t>
            </a:r>
            <a:r>
              <a:rPr lang="el-GR" altLang="en-US"/>
              <a:t>η</a:t>
            </a:r>
            <a:r>
              <a:rPr lang="en-US" altLang="en-US"/>
              <a:t>, and </a:t>
            </a:r>
            <a:r>
              <a:rPr lang="el-GR" altLang="en-US"/>
              <a:t>ε</a:t>
            </a:r>
            <a:r>
              <a:rPr lang="en-US" altLang="en-US"/>
              <a:t> have the directions usually given to the axes of X, Y, and Z (</a:t>
            </a:r>
            <a:r>
              <a:rPr lang="el-GR" altLang="en-US"/>
              <a:t>ν</a:t>
            </a:r>
            <a:r>
              <a:rPr lang="en-US" altLang="en-US"/>
              <a:t> increasing to the right, </a:t>
            </a:r>
            <a:r>
              <a:rPr lang="el-GR" altLang="en-US"/>
              <a:t>η</a:t>
            </a:r>
            <a:r>
              <a:rPr lang="en-US" altLang="en-US"/>
              <a:t> forward, and </a:t>
            </a:r>
            <a:r>
              <a:rPr lang="el-GR" altLang="en-US"/>
              <a:t>ε</a:t>
            </a:r>
            <a:r>
              <a:rPr lang="en-US" altLang="en-US"/>
              <a:t> upward). The pressure and temperature of the state represented by any point of the surface are equal to the tangents of the inclinations of the surface to the horizon at that point, as measured in planes perpendicular to the axes of </a:t>
            </a:r>
            <a:r>
              <a:rPr lang="el-GR" altLang="en-US"/>
              <a:t>η</a:t>
            </a:r>
            <a:r>
              <a:rPr lang="en-US" altLang="en-US"/>
              <a:t> and of </a:t>
            </a:r>
            <a:r>
              <a:rPr lang="el-GR" altLang="en-US"/>
              <a:t>ν</a:t>
            </a:r>
            <a:r>
              <a:rPr lang="en-US" altLang="en-US"/>
              <a:t>, respectively….“</a:t>
            </a:r>
          </a:p>
          <a:p>
            <a:pPr>
              <a:spcBef>
                <a:spcPct val="50000"/>
              </a:spcBef>
            </a:pPr>
            <a:endParaRPr lang="en-US" altLang="en-US"/>
          </a:p>
          <a:p>
            <a:pPr>
              <a:spcBef>
                <a:spcPct val="50000"/>
              </a:spcBef>
            </a:pPr>
            <a:r>
              <a:rPr lang="en-US" altLang="en-US" b="1"/>
              <a:t>A Method of Geometrical Representation of the Thermodynamic Properties of Substances by Means of Surfaces</a:t>
            </a:r>
            <a:r>
              <a:rPr lang="en-US" altLang="en-US"/>
              <a:t> </a:t>
            </a:r>
            <a:r>
              <a:rPr lang="en-US" altLang="en-US" i="1"/>
              <a:t>Transactions of the Connecticut Academy, II</a:t>
            </a:r>
            <a:r>
              <a:rPr lang="en-US" altLang="en-US"/>
              <a:t>, pp 382-404, Dec. 1873.</a:t>
            </a:r>
          </a:p>
          <a:p>
            <a:pPr>
              <a:spcBef>
                <a:spcPct val="50000"/>
              </a:spcBef>
            </a:pPr>
            <a:endParaRPr lang="en-US"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a:t>Graphical </a:t>
            </a:r>
            <a:r>
              <a:rPr lang="en-US" altLang="en-US" smtClean="0"/>
              <a:t>visualisation</a:t>
            </a:r>
            <a:endParaRPr lang="en-US" altLang="en-US" dirty="0"/>
          </a:p>
        </p:txBody>
      </p:sp>
      <p:sp>
        <p:nvSpPr>
          <p:cNvPr id="100356" name="Text Box 4"/>
          <p:cNvSpPr txBox="1">
            <a:spLocks noChangeArrowheads="1"/>
          </p:cNvSpPr>
          <p:nvPr/>
        </p:nvSpPr>
        <p:spPr bwMode="auto">
          <a:xfrm>
            <a:off x="990600" y="5665788"/>
            <a:ext cx="746760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Photo: Thomas G. West </a:t>
            </a:r>
          </a:p>
          <a:p>
            <a:pPr>
              <a:spcBef>
                <a:spcPct val="50000"/>
              </a:spcBef>
            </a:pPr>
            <a:r>
              <a:rPr lang="en-US" altLang="en-US">
                <a:hlinkClick r:id="rId3"/>
              </a:rPr>
              <a:t>http://krasnow.gmu.edu/twest/maxwell_visual.html</a:t>
            </a:r>
            <a:r>
              <a:rPr lang="en-US" altLang="en-US"/>
              <a:t> </a:t>
            </a:r>
          </a:p>
          <a:p>
            <a:pPr>
              <a:spcBef>
                <a:spcPct val="50000"/>
              </a:spcBef>
            </a:pPr>
            <a:r>
              <a:rPr lang="en-US" altLang="en-US">
                <a:hlinkClick r:id="rId4"/>
              </a:rPr>
              <a:t>http://old.siggraph.org/publications/newsletter/v33n1/index.html</a:t>
            </a:r>
            <a:r>
              <a:rPr lang="en-US" altLang="en-US"/>
              <a:t>  </a:t>
            </a:r>
          </a:p>
        </p:txBody>
      </p:sp>
      <p:graphicFrame>
        <p:nvGraphicFramePr>
          <p:cNvPr id="100357" name="Object 5"/>
          <p:cNvGraphicFramePr>
            <a:graphicFrameLocks noGrp="1" noChangeAspect="1"/>
          </p:cNvGraphicFramePr>
          <p:nvPr>
            <p:ph idx="1"/>
          </p:nvPr>
        </p:nvGraphicFramePr>
        <p:xfrm>
          <a:off x="1219200" y="2286000"/>
          <a:ext cx="3152775" cy="3143250"/>
        </p:xfrm>
        <a:graphic>
          <a:graphicData uri="http://schemas.openxmlformats.org/presentationml/2006/ole">
            <mc:AlternateContent xmlns:mc="http://schemas.openxmlformats.org/markup-compatibility/2006">
              <mc:Choice xmlns:v="urn:schemas-microsoft-com:vml" Requires="v">
                <p:oleObj spid="_x0000_s100373" name="Bitmap Image" r:id="rId5" imgW="3153215" imgH="3142857" progId="Paint.Picture">
                  <p:embed/>
                </p:oleObj>
              </mc:Choice>
              <mc:Fallback>
                <p:oleObj name="Bitmap Image" r:id="rId5" imgW="3153215" imgH="3142857"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286000"/>
                        <a:ext cx="31527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9" name="Text Box 7"/>
          <p:cNvSpPr txBox="1">
            <a:spLocks noChangeArrowheads="1"/>
          </p:cNvSpPr>
          <p:nvPr/>
        </p:nvSpPr>
        <p:spPr bwMode="auto">
          <a:xfrm>
            <a:off x="4572000" y="2362200"/>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Maxwell’s plaster model of Gibbs’s surface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698</Words>
  <Application>Microsoft Office PowerPoint</Application>
  <PresentationFormat>On-screen Show (4:3)</PresentationFormat>
  <Paragraphs>233</Paragraphs>
  <Slides>59</Slides>
  <Notes>0</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2" baseType="lpstr">
      <vt:lpstr>Arial</vt:lpstr>
      <vt:lpstr>Default Design</vt:lpstr>
      <vt:lpstr>Bitmap Image</vt:lpstr>
      <vt:lpstr>Why visualise?  Not Just a Pretty Picture</vt:lpstr>
      <vt:lpstr>Graphical visualisation</vt:lpstr>
      <vt:lpstr>Graphical visualisation</vt:lpstr>
      <vt:lpstr>Graphical visualisation</vt:lpstr>
      <vt:lpstr>Graphical visualisation</vt:lpstr>
      <vt:lpstr>Graphical visualisation</vt:lpstr>
      <vt:lpstr>Graphical visualisation</vt:lpstr>
      <vt:lpstr>Graphical visualisation</vt:lpstr>
      <vt:lpstr>Graphical visualisation</vt:lpstr>
      <vt:lpstr>Medical visualisation</vt:lpstr>
      <vt:lpstr>Medical visualisation</vt:lpstr>
      <vt:lpstr>Körperwelten </vt:lpstr>
      <vt:lpstr>The point?</vt:lpstr>
      <vt:lpstr>Molecular visualisation</vt:lpstr>
      <vt:lpstr>Molecular visualisation</vt:lpstr>
      <vt:lpstr>Molecular visualisation</vt:lpstr>
      <vt:lpstr>Molecular visualisation</vt:lpstr>
      <vt:lpstr>Molecular visualisation</vt:lpstr>
      <vt:lpstr>PowerPoint Presentation</vt:lpstr>
      <vt:lpstr>Visualization for communication/archiving</vt:lpstr>
      <vt:lpstr>Visualization for communication/archiving</vt:lpstr>
      <vt:lpstr>Visualization for communication/archiving</vt:lpstr>
      <vt:lpstr>Web-base molecular visualisation</vt:lpstr>
      <vt:lpstr>Web-base molecular visualisation</vt:lpstr>
      <vt:lpstr>Web-base molecular visualisation</vt:lpstr>
      <vt:lpstr>Web-base molecular visualisation</vt:lpstr>
      <vt:lpstr>Web-base molecular visualisation</vt:lpstr>
      <vt:lpstr>Web-base molecular visualisation</vt:lpstr>
      <vt:lpstr>Web-base molecular visualisation</vt:lpstr>
      <vt:lpstr>Web-base molecular visualisation</vt:lpstr>
      <vt:lpstr>Web-base molecular visualisation</vt:lpstr>
      <vt:lpstr>Web-base molecular visualisation</vt:lpstr>
      <vt:lpstr>Web-base molecular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Crystallographic visualisation</vt:lpstr>
      <vt:lpstr>Recent Work – Incom. Magnetic Structures</vt:lpstr>
      <vt:lpstr>Recent Work – Incom. Magnetic Structures</vt:lpstr>
      <vt:lpstr>Recent Work – Incom. Magnetic Structures</vt:lpstr>
      <vt:lpstr>Recent Work – Incom. Magnetic Structures</vt:lpstr>
      <vt:lpstr>PowerPoint Presentation</vt:lpstr>
      <vt:lpstr>Recent Work – Phase Changes</vt:lpstr>
      <vt:lpstr>Summary</vt:lpstr>
      <vt:lpstr>Summary</vt:lpstr>
      <vt:lpstr>Summary</vt:lpstr>
    </vt:vector>
  </TitlesOfParts>
  <Company>St. Olaf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Hanson</dc:creator>
  <cp:lastModifiedBy>Microsoft account</cp:lastModifiedBy>
  <cp:revision>84</cp:revision>
  <dcterms:created xsi:type="dcterms:W3CDTF">2006-08-19T02:45:11Z</dcterms:created>
  <dcterms:modified xsi:type="dcterms:W3CDTF">2014-09-01T10:10:31Z</dcterms:modified>
</cp:coreProperties>
</file>